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22"/>
  </p:notesMasterIdLst>
  <p:sldIdLst>
    <p:sldId id="256" r:id="rId2"/>
    <p:sldId id="280" r:id="rId3"/>
    <p:sldId id="279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737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0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5149C-5CE1-486D-ADF3-9C85BDE1EE96}" type="datetimeFigureOut">
              <a:rPr lang="en-US" smtClean="0"/>
              <a:t>5/1/2021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6E1B1-12A9-4D42-B4D2-9914D5D5A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542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6E1B1-12A9-4D42-B4D2-9914D5D5A43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506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6E1B1-12A9-4D42-B4D2-9914D5D5A43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89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6E1B1-12A9-4D42-B4D2-9914D5D5A43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57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6E1B1-12A9-4D42-B4D2-9914D5D5A43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48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6E1B1-12A9-4D42-B4D2-9914D5D5A43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232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6E1B1-12A9-4D42-B4D2-9914D5D5A43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89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6E1B1-12A9-4D42-B4D2-9914D5D5A43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87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6E1B1-12A9-4D42-B4D2-9914D5D5A43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475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6E1B1-12A9-4D42-B4D2-9914D5D5A43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88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6E1B1-12A9-4D42-B4D2-9914D5D5A43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499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85CCC56-7935-4BC7-ACEA-AB0280EC85A9}" type="datetimeFigureOut">
              <a:rPr lang="id-ID" smtClean="0"/>
              <a:t>01/05/2021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4077072"/>
            <a:ext cx="75608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27584" y="4149080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/>
              <a:t>BIDANG </a:t>
            </a:r>
            <a:r>
              <a:rPr lang="en-US" sz="2400" b="1" dirty="0" smtClean="0"/>
              <a:t> </a:t>
            </a:r>
            <a:r>
              <a:rPr lang="en-US" sz="2400" b="1" dirty="0" smtClean="0"/>
              <a:t>TRANSMISI</a:t>
            </a:r>
            <a:endParaRPr lang="id-ID" sz="2400" b="1" dirty="0" smtClean="0"/>
          </a:p>
          <a:p>
            <a:pPr algn="ctr"/>
            <a:r>
              <a:rPr lang="id-ID" sz="2400" b="1" dirty="0" smtClean="0"/>
              <a:t>SUBBIDANG </a:t>
            </a:r>
            <a:r>
              <a:rPr lang="en-US" sz="2400" b="1" dirty="0" smtClean="0"/>
              <a:t> PEMERIKSAAN DAN PENGUJIAN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29" y="1340768"/>
            <a:ext cx="5070925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86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1074738" indent="-363538"/>
            <a:r>
              <a:rPr lang="en-US" sz="1400" dirty="0"/>
              <a:t>D.35.123.03.070.1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Komisioning </a:t>
            </a:r>
            <a:r>
              <a:rPr lang="fi-FI" sz="1400" dirty="0"/>
              <a:t>proteksi </a:t>
            </a:r>
            <a:r>
              <a:rPr lang="fi-FI" sz="1400" dirty="0" smtClean="0"/>
              <a:t>internal transformator SKLT</a:t>
            </a:r>
            <a:endParaRPr lang="en-US" sz="1400" dirty="0" smtClean="0"/>
          </a:p>
          <a:p>
            <a:pPr marL="1074738" indent="-363538"/>
            <a:r>
              <a:rPr lang="en-US" sz="1400" dirty="0"/>
              <a:t>D.35.123.03.071.1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proteksi</a:t>
            </a:r>
            <a:r>
              <a:rPr lang="en-US" sz="1400" dirty="0" smtClean="0"/>
              <a:t> </a:t>
            </a:r>
            <a:r>
              <a:rPr lang="en-US" sz="1400" dirty="0"/>
              <a:t>bay </a:t>
            </a:r>
            <a:r>
              <a:rPr lang="en-US" sz="1400" dirty="0" err="1" smtClean="0"/>
              <a:t>transformator</a:t>
            </a:r>
            <a:endParaRPr lang="en-US" sz="1400" dirty="0" smtClean="0"/>
          </a:p>
          <a:p>
            <a:pPr marL="368300" indent="0">
              <a:buNone/>
              <a:tabLst>
                <a:tab pos="711200" algn="l"/>
              </a:tabLst>
            </a:pPr>
            <a:endParaRPr lang="sv-SE" sz="1400" dirty="0" smtClean="0"/>
          </a:p>
          <a:p>
            <a:pPr marL="368300" indent="0">
              <a:buNone/>
              <a:tabLst>
                <a:tab pos="711200" algn="l"/>
              </a:tabLst>
            </a:pPr>
            <a:r>
              <a:rPr lang="sv-SE" sz="1400" dirty="0" smtClean="0"/>
              <a:t>2) </a:t>
            </a:r>
            <a:r>
              <a:rPr lang="sv-SE" sz="1400" dirty="0"/>
              <a:t>	</a:t>
            </a:r>
            <a:r>
              <a:rPr lang="nb-NO" sz="1400" dirty="0" smtClean="0"/>
              <a:t>Kepala </a:t>
            </a:r>
            <a:r>
              <a:rPr lang="nb-NO" sz="1400" dirty="0"/>
              <a:t>regu Komisioning Switchgear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 smtClean="0"/>
              <a:t>D.35.123.00.022.1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n-NO" sz="1400" dirty="0"/>
              <a:t>Mengkoordinir </a:t>
            </a:r>
            <a:r>
              <a:rPr lang="nn-NO" sz="1400" dirty="0" smtClean="0"/>
              <a:t>Komisioning Transmisi </a:t>
            </a:r>
            <a:r>
              <a:rPr lang="nn-NO" sz="1400" dirty="0"/>
              <a:t>Tenaga Listrik </a:t>
            </a:r>
            <a:r>
              <a:rPr lang="en-US" sz="1400" dirty="0"/>
              <a:t>	</a:t>
            </a:r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D.35.123.03.052.1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Mengkoordinir pekerjaan Komisioning </a:t>
            </a:r>
            <a:r>
              <a:rPr lang="fi-FI" sz="1400" dirty="0"/>
              <a:t>peralatan </a:t>
            </a:r>
            <a:r>
              <a:rPr lang="fi-FI" sz="1400" dirty="0" smtClean="0"/>
              <a:t>pemutus tenaga</a:t>
            </a:r>
            <a:endParaRPr lang="en-US" sz="1400" dirty="0"/>
          </a:p>
          <a:p>
            <a:pPr marL="1074738" indent="-363538"/>
            <a:r>
              <a:rPr lang="en-US" sz="1400" dirty="0"/>
              <a:t>D.35.123.03.073.1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b-NO" sz="1400" dirty="0"/>
              <a:t>Mengkoordinir </a:t>
            </a:r>
            <a:r>
              <a:rPr lang="nb-NO" sz="1400" dirty="0" smtClean="0"/>
              <a:t>pekerjaan Komisioning </a:t>
            </a:r>
            <a:r>
              <a:rPr lang="nb-NO" sz="1400" dirty="0"/>
              <a:t>peralatan </a:t>
            </a:r>
            <a:r>
              <a:rPr lang="nb-NO" sz="1400" dirty="0" smtClean="0"/>
              <a:t>pemisah (PMS)</a:t>
            </a:r>
          </a:p>
          <a:p>
            <a:pPr marL="1074738" indent="-363538"/>
            <a:r>
              <a:rPr lang="en-US" sz="1400" dirty="0"/>
              <a:t>D.35.123.03.074.1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Komisioning transformator auxilliary </a:t>
            </a:r>
            <a:r>
              <a:rPr lang="fi-FI" sz="1400" dirty="0"/>
              <a:t>(CT,CVT,PT) </a:t>
            </a:r>
            <a:endParaRPr lang="en-US" sz="1400" dirty="0"/>
          </a:p>
          <a:p>
            <a:pPr marL="1074738" indent="-363538"/>
            <a:r>
              <a:rPr lang="en-US" sz="1400" dirty="0"/>
              <a:t>D.35.123.03.075.1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b-NO" sz="1400" dirty="0"/>
              <a:t>Mengkoordinir </a:t>
            </a:r>
            <a:r>
              <a:rPr lang="nb-NO" sz="1400" dirty="0" smtClean="0"/>
              <a:t>pekerjaan Komisioning </a:t>
            </a:r>
            <a:r>
              <a:rPr lang="nb-NO" sz="1400" dirty="0"/>
              <a:t>proteksi </a:t>
            </a:r>
            <a:r>
              <a:rPr lang="nb-NO" sz="1400" dirty="0" smtClean="0"/>
              <a:t>switchgear</a:t>
            </a: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553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368300" indent="0">
              <a:buNone/>
              <a:tabLst>
                <a:tab pos="711200" algn="l"/>
              </a:tabLst>
            </a:pPr>
            <a:r>
              <a:rPr lang="sv-SE" sz="1400" dirty="0" smtClean="0"/>
              <a:t>3) </a:t>
            </a:r>
            <a:r>
              <a:rPr lang="sv-SE" sz="1400" dirty="0"/>
              <a:t>	</a:t>
            </a:r>
            <a:r>
              <a:rPr lang="en-US" sz="1400" dirty="0" err="1"/>
              <a:t>Kepala</a:t>
            </a:r>
            <a:r>
              <a:rPr lang="en-US" sz="1400" dirty="0"/>
              <a:t> </a:t>
            </a:r>
            <a:r>
              <a:rPr lang="en-US" sz="1400" dirty="0" err="1"/>
              <a:t>regu</a:t>
            </a:r>
            <a:r>
              <a:rPr lang="en-US" sz="1400" dirty="0"/>
              <a:t> </a:t>
            </a:r>
            <a:r>
              <a:rPr lang="en-US" sz="1400" dirty="0" err="1"/>
              <a:t>Komisioning</a:t>
            </a:r>
            <a:r>
              <a:rPr lang="en-US" sz="1400" dirty="0"/>
              <a:t> Common Facility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 smtClean="0"/>
              <a:t>D.35.123.00.022.1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n-NO" sz="1400" dirty="0"/>
              <a:t>Mengkoordinir </a:t>
            </a:r>
            <a:r>
              <a:rPr lang="nn-NO" sz="1400" dirty="0" smtClean="0"/>
              <a:t>Komisioning Transmisi </a:t>
            </a:r>
            <a:r>
              <a:rPr lang="nn-NO" sz="1400" dirty="0"/>
              <a:t>Tenaga Listrik</a:t>
            </a:r>
            <a:r>
              <a:rPr lang="en-US" sz="1400" dirty="0"/>
              <a:t>	</a:t>
            </a:r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D.35.123.03.076.1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Komisioning </a:t>
            </a:r>
            <a:r>
              <a:rPr lang="fi-FI" sz="1400" dirty="0"/>
              <a:t>common </a:t>
            </a:r>
            <a:r>
              <a:rPr lang="fi-FI" sz="1400" dirty="0" smtClean="0"/>
              <a:t>facility gardu induk</a:t>
            </a:r>
            <a:endParaRPr lang="en-US" sz="1400" dirty="0"/>
          </a:p>
          <a:p>
            <a:pPr marL="1074738" indent="-363538"/>
            <a:r>
              <a:rPr lang="en-US" sz="1400" dirty="0"/>
              <a:t>D.35.123.03.077.1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b-NO" sz="1400" dirty="0"/>
              <a:t>Mengkoordinir </a:t>
            </a:r>
            <a:r>
              <a:rPr lang="nb-NO" sz="1400" dirty="0" smtClean="0"/>
              <a:t>pekerjaan Komisioning SCADA/TEL</a:t>
            </a:r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</a:t>
            </a:r>
            <a:r>
              <a:rPr lang="sv-SE" sz="1400" b="1" dirty="0" smtClean="0"/>
              <a:t>4</a:t>
            </a:r>
            <a:endParaRPr lang="sv-SE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1. 	</a:t>
            </a:r>
            <a:r>
              <a:rPr lang="sv-SE" sz="1400" b="1" dirty="0" smtClean="0"/>
              <a:t>Analis </a:t>
            </a:r>
            <a:r>
              <a:rPr lang="sv-SE" sz="1400" b="1" dirty="0"/>
              <a:t>Muda Pemeriksaan Dan Pengujian Jaringan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D.35.123.KUALIFIKASI.4.TRAJAR 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sv-SE" sz="1400" dirty="0" smtClean="0"/>
              <a:t>1</a:t>
            </a:r>
            <a:r>
              <a:rPr lang="sv-SE" sz="1400" dirty="0"/>
              <a:t>) </a:t>
            </a:r>
            <a:r>
              <a:rPr lang="sv-SE" sz="1400" dirty="0" smtClean="0"/>
              <a:t> Pelaksana </a:t>
            </a:r>
            <a:r>
              <a:rPr lang="sv-SE" sz="1400" dirty="0"/>
              <a:t>pemeriksaan dan pengujian Jaringan Transmisi 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/>
              <a:t>D.35.123.00.089.1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n-NO" sz="1400" dirty="0"/>
              <a:t> Mensupervisi pemeriksaan </a:t>
            </a:r>
            <a:r>
              <a:rPr lang="nn-NO" sz="1400" dirty="0" smtClean="0"/>
              <a:t>dan pengujian </a:t>
            </a:r>
            <a:r>
              <a:rPr lang="nn-NO" sz="1400" dirty="0"/>
              <a:t>transmisi </a:t>
            </a:r>
            <a:r>
              <a:rPr lang="nn-NO" sz="1400" dirty="0" smtClean="0"/>
              <a:t>tenaga listrik</a:t>
            </a:r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D.35.123.02.001.1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 </a:t>
            </a:r>
            <a:r>
              <a:rPr lang="fi-FI" sz="1400" dirty="0" smtClean="0"/>
              <a:t>Melaksanakan analisis pemeriksaan </a:t>
            </a:r>
            <a:r>
              <a:rPr lang="fi-FI" sz="1400" dirty="0"/>
              <a:t>dan pengujian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52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1074738" indent="-363538"/>
            <a:r>
              <a:rPr lang="en-US" sz="1400" dirty="0"/>
              <a:t>D.35.123.02.002.1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Melaksanakan analisis pemeriksaan </a:t>
            </a:r>
            <a:r>
              <a:rPr lang="fi-FI" sz="1400" dirty="0"/>
              <a:t>dan </a:t>
            </a:r>
            <a:r>
              <a:rPr lang="fi-FI" sz="1400" dirty="0" smtClean="0"/>
              <a:t>pengujian SUTET</a:t>
            </a:r>
            <a:endParaRPr lang="en-US" sz="1400" dirty="0"/>
          </a:p>
          <a:p>
            <a:pPr marL="1074738" indent="-363538"/>
            <a:r>
              <a:rPr lang="en-US" sz="1400" dirty="0"/>
              <a:t>D.35.123.02.003.1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Melaksanakan analisis pemeriksaan </a:t>
            </a:r>
            <a:r>
              <a:rPr lang="fi-FI" sz="1400" dirty="0"/>
              <a:t>dan </a:t>
            </a:r>
            <a:r>
              <a:rPr lang="fi-FI" sz="1400" dirty="0" smtClean="0"/>
              <a:t>pengujian SKTT</a:t>
            </a:r>
          </a:p>
          <a:p>
            <a:pPr marL="1074738" indent="-363538"/>
            <a:r>
              <a:rPr lang="en-US" sz="1400" dirty="0"/>
              <a:t>D.35.123.02.004.1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Melaksanakan analisis pemeriksaan </a:t>
            </a:r>
            <a:r>
              <a:rPr lang="fi-FI" sz="1400" dirty="0"/>
              <a:t>dan </a:t>
            </a:r>
            <a:r>
              <a:rPr lang="fi-FI" sz="1400" dirty="0" smtClean="0"/>
              <a:t>pengujian SKLT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sv-SE" sz="1400" b="1" dirty="0" smtClean="0"/>
              <a:t>2</a:t>
            </a:r>
            <a:r>
              <a:rPr lang="sv-SE" sz="1400" dirty="0" smtClean="0"/>
              <a:t>)  Supervisor </a:t>
            </a:r>
            <a:r>
              <a:rPr lang="sv-SE" sz="1400" dirty="0"/>
              <a:t>Komisioning Jaringan Transmisi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 smtClean="0"/>
              <a:t>D.35.123.00.023.1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n-NO" sz="1400" dirty="0" smtClean="0"/>
              <a:t>Mensupervisi Komisioning Transmisi </a:t>
            </a:r>
            <a:r>
              <a:rPr lang="nn-NO" sz="1400" dirty="0"/>
              <a:t>Tenaga Listrik</a:t>
            </a:r>
            <a:endParaRPr lang="nn-NO" sz="1400" dirty="0" smtClean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D.35.123.02.048.1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Melaksanakan analisis Komisioning </a:t>
            </a:r>
            <a:r>
              <a:rPr lang="fi-FI" sz="1400" dirty="0"/>
              <a:t>SUTT </a:t>
            </a:r>
            <a:endParaRPr lang="fi-FI" sz="1400" dirty="0" smtClean="0"/>
          </a:p>
          <a:p>
            <a:pPr marL="1074738" indent="-363538"/>
            <a:r>
              <a:rPr lang="en-US" sz="1400" dirty="0"/>
              <a:t>D.35.123.02.049.1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Melaksanakan analisis Komisioning </a:t>
            </a:r>
            <a:r>
              <a:rPr lang="fi-FI" sz="1400" dirty="0"/>
              <a:t>SUTET</a:t>
            </a:r>
            <a:endParaRPr lang="en-US" sz="1400" dirty="0"/>
          </a:p>
          <a:p>
            <a:pPr marL="1074738" indent="-363538"/>
            <a:r>
              <a:rPr lang="en-US" sz="1400" dirty="0"/>
              <a:t>D.35.123.02.050.1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fi-FI" sz="1400" dirty="0" smtClean="0"/>
              <a:t>Melaksanakan analisis Komisioning SKTT</a:t>
            </a:r>
          </a:p>
          <a:p>
            <a:pPr marL="1074738" indent="-363538"/>
            <a:r>
              <a:rPr lang="en-US" sz="1400" dirty="0"/>
              <a:t>D.35.123.02.051.1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Melaksanakan analisis Komisioning </a:t>
            </a:r>
            <a:r>
              <a:rPr lang="fi-FI" sz="1400" dirty="0"/>
              <a:t>SKLT</a:t>
            </a: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045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2. </a:t>
            </a:r>
            <a:r>
              <a:rPr lang="fi-FI" sz="1400" b="1" dirty="0"/>
              <a:t>	</a:t>
            </a:r>
            <a:r>
              <a:rPr lang="sv-SE" sz="1400" b="1" dirty="0"/>
              <a:t>Analis Muda Pemeriksaan dan pengujian Gardu Induk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sv-SE" sz="1400" dirty="0"/>
              <a:t>1) Pelaksana pemeriksaan dan pengujian Gardu Induk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/>
              <a:t> D.35.123.00.089.1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n-NO" sz="1400" dirty="0"/>
              <a:t> Mensupervisi pemeriksaan </a:t>
            </a:r>
            <a:r>
              <a:rPr lang="nn-NO" sz="1400" dirty="0" smtClean="0"/>
              <a:t>dan pengujian </a:t>
            </a:r>
            <a:r>
              <a:rPr lang="nn-NO" sz="1400" dirty="0"/>
              <a:t>transmisi </a:t>
            </a:r>
            <a:r>
              <a:rPr lang="nn-NO" sz="1400" dirty="0" smtClean="0"/>
              <a:t>tenaga listrik</a:t>
            </a:r>
            <a:endParaRPr lang="nn-NO" sz="1400" dirty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D.35.123.03.010.1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 smtClean="0"/>
              <a:t>Melaksanakan analisis pemeriksaan </a:t>
            </a:r>
            <a:r>
              <a:rPr lang="sv-SE" sz="1400" dirty="0"/>
              <a:t>dan </a:t>
            </a:r>
            <a:r>
              <a:rPr lang="sv-SE" sz="1400" dirty="0" smtClean="0"/>
              <a:t>pengujian Gardu Induk</a:t>
            </a:r>
          </a:p>
          <a:p>
            <a:pPr marL="1074738" indent="-363538"/>
            <a:r>
              <a:rPr lang="en-US" sz="1400" dirty="0"/>
              <a:t>D.35.123.03.011.1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analisis pemeriksaan </a:t>
            </a:r>
            <a:r>
              <a:rPr lang="fi-FI" sz="1400" dirty="0"/>
              <a:t>dan </a:t>
            </a:r>
            <a:r>
              <a:rPr lang="fi-FI" sz="1400" dirty="0" smtClean="0"/>
              <a:t>pengujian GITET</a:t>
            </a:r>
            <a:endParaRPr lang="en-US" sz="1400" dirty="0"/>
          </a:p>
          <a:p>
            <a:pPr marL="1074738" indent="-363538"/>
            <a:r>
              <a:rPr lang="en-US" sz="1400" dirty="0"/>
              <a:t>D.35.123.03.012.1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analisis pemeriksaan </a:t>
            </a:r>
            <a:r>
              <a:rPr lang="fi-FI" sz="1400" dirty="0"/>
              <a:t>dan pengujian GIS</a:t>
            </a:r>
            <a:endParaRPr lang="en-US" sz="1400" dirty="0" smtClean="0"/>
          </a:p>
          <a:p>
            <a:pPr marL="1074738" indent="-363538"/>
            <a:r>
              <a:rPr lang="en-US" sz="1400" dirty="0"/>
              <a:t>D.35.123.03.013.1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analisis pemeriksaan </a:t>
            </a:r>
            <a:r>
              <a:rPr lang="sv-SE" sz="1400" dirty="0"/>
              <a:t>dan pengujian </a:t>
            </a:r>
            <a:r>
              <a:rPr lang="sv-SE" sz="1400" dirty="0" smtClean="0"/>
              <a:t>bay transformator </a:t>
            </a:r>
          </a:p>
          <a:p>
            <a:pPr marL="1074738" indent="-363538"/>
            <a:r>
              <a:rPr lang="en-US" sz="1400" dirty="0"/>
              <a:t>D.35.123.03.014.1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analisis pemeriksaan </a:t>
            </a:r>
            <a:r>
              <a:rPr lang="fi-FI" sz="1400" dirty="0"/>
              <a:t>dan </a:t>
            </a:r>
            <a:r>
              <a:rPr lang="fi-FI" sz="1400" dirty="0" smtClean="0"/>
              <a:t>pengujian switchgear</a:t>
            </a:r>
            <a:endParaRPr lang="en-US" sz="1400" dirty="0"/>
          </a:p>
          <a:p>
            <a:pPr marL="1074738" indent="-363538"/>
            <a:r>
              <a:rPr lang="en-US" sz="1400" dirty="0"/>
              <a:t>D.35.123.03.015.1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analisis pemeriksaan </a:t>
            </a:r>
            <a:r>
              <a:rPr lang="sv-SE" sz="1400" dirty="0"/>
              <a:t>dan </a:t>
            </a:r>
            <a:r>
              <a:rPr lang="sv-SE" sz="1400" dirty="0" smtClean="0"/>
              <a:t>pengujian common </a:t>
            </a:r>
            <a:r>
              <a:rPr lang="sv-SE" sz="1400" dirty="0"/>
              <a:t>facility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505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3</a:t>
            </a:r>
            <a:r>
              <a:rPr lang="fi-FI" sz="1400" b="1" dirty="0" smtClean="0"/>
              <a:t>. </a:t>
            </a:r>
            <a:r>
              <a:rPr lang="fi-FI" sz="1400" b="1" dirty="0"/>
              <a:t>	</a:t>
            </a:r>
            <a:r>
              <a:rPr lang="sv-SE" sz="1400" b="1" dirty="0"/>
              <a:t>Analis Muda Komisioning Gardu Induk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sv-SE" sz="1400" dirty="0"/>
              <a:t>1) Supervisor komisioning Gardu </a:t>
            </a:r>
            <a:r>
              <a:rPr lang="sv-SE" sz="1400" dirty="0" smtClean="0"/>
              <a:t>Induk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/>
              <a:t> </a:t>
            </a:r>
            <a:r>
              <a:rPr lang="en-US" sz="1400" dirty="0" smtClean="0"/>
              <a:t>D.35.123.00.023.1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n-NO" sz="1400" dirty="0"/>
              <a:t> Mensupervisi </a:t>
            </a:r>
            <a:r>
              <a:rPr lang="nn-NO" sz="1400" dirty="0" smtClean="0"/>
              <a:t>Komisioning Transmisi </a:t>
            </a:r>
            <a:r>
              <a:rPr lang="nn-NO" sz="1400" dirty="0"/>
              <a:t>Tenaga Listrik</a:t>
            </a:r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D.35.123.03.078.1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analisis  komisioning </a:t>
            </a:r>
            <a:r>
              <a:rPr lang="sv-SE" sz="1400" dirty="0"/>
              <a:t>GI</a:t>
            </a:r>
            <a:endParaRPr lang="sv-SE" sz="1400" dirty="0" smtClean="0"/>
          </a:p>
          <a:p>
            <a:pPr marL="1074738" indent="-363538"/>
            <a:r>
              <a:rPr lang="en-US" sz="1400" dirty="0"/>
              <a:t>D.35.123.03.079.1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analisis Komisioning </a:t>
            </a:r>
            <a:r>
              <a:rPr lang="fi-FI" sz="1400" dirty="0"/>
              <a:t>GITET</a:t>
            </a:r>
            <a:endParaRPr lang="en-US" sz="1400" dirty="0"/>
          </a:p>
          <a:p>
            <a:pPr marL="1074738" indent="-363538"/>
            <a:r>
              <a:rPr lang="en-US" sz="1400" dirty="0"/>
              <a:t>D.35.123.03.080.1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analisis Komisioning </a:t>
            </a:r>
            <a:r>
              <a:rPr lang="fi-FI" sz="1400" dirty="0"/>
              <a:t>GIS</a:t>
            </a:r>
            <a:endParaRPr lang="en-US" sz="1400" dirty="0" smtClean="0"/>
          </a:p>
          <a:p>
            <a:pPr marL="1074738" indent="-363538"/>
            <a:r>
              <a:rPr lang="en-US" sz="1400" dirty="0"/>
              <a:t>D.35.123.03.081.1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analisis Komisioning </a:t>
            </a:r>
            <a:r>
              <a:rPr lang="sv-SE" sz="1400" dirty="0"/>
              <a:t>bay transformator</a:t>
            </a:r>
            <a:endParaRPr lang="sv-SE" sz="1400" dirty="0" smtClean="0"/>
          </a:p>
          <a:p>
            <a:pPr marL="1074738" indent="-363538"/>
            <a:r>
              <a:rPr lang="en-US" sz="1400" dirty="0"/>
              <a:t>D.35.123.03.082.1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analisis Komisioning switchgear</a:t>
            </a:r>
          </a:p>
          <a:p>
            <a:pPr marL="996950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en-US" sz="1400" dirty="0"/>
              <a:t>D.35.123.02.083.1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analisis Komisioning </a:t>
            </a:r>
            <a:r>
              <a:rPr lang="sv-SE" sz="1400" dirty="0"/>
              <a:t>common facility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918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3</a:t>
            </a:r>
            <a:r>
              <a:rPr lang="fi-FI" sz="1400" b="1" dirty="0" smtClean="0"/>
              <a:t>. </a:t>
            </a:r>
            <a:r>
              <a:rPr lang="fi-FI" sz="1400" b="1" dirty="0"/>
              <a:t>	</a:t>
            </a:r>
            <a:r>
              <a:rPr lang="sv-SE" sz="1400" b="1" dirty="0"/>
              <a:t>Analis Madya Pemeriksaan Dan Pengujian Jaringan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sv-SE" sz="1400" dirty="0"/>
              <a:t>1</a:t>
            </a:r>
            <a:r>
              <a:rPr lang="sv-SE" sz="1400" dirty="0" smtClean="0"/>
              <a:t>)  </a:t>
            </a:r>
            <a:r>
              <a:rPr lang="sv-SE" sz="1400" dirty="0"/>
              <a:t>Asman pemeriksaan dan pengujian Jaringan Transmisi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 smtClean="0"/>
              <a:t>D.35.121.00.090.1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s-ES" sz="1400" dirty="0" err="1" smtClean="0"/>
              <a:t>Menetapkan</a:t>
            </a:r>
            <a:r>
              <a:rPr lang="es-ES" sz="1400" dirty="0" smtClean="0"/>
              <a:t> </a:t>
            </a:r>
            <a:r>
              <a:rPr lang="es-ES" sz="1400" dirty="0" err="1"/>
              <a:t>Hasil</a:t>
            </a:r>
            <a:r>
              <a:rPr lang="es-ES" sz="1400" dirty="0"/>
              <a:t> </a:t>
            </a:r>
            <a:r>
              <a:rPr lang="es-ES" sz="1400" dirty="0" err="1" smtClean="0"/>
              <a:t>Pemeriksaan</a:t>
            </a:r>
            <a:r>
              <a:rPr lang="es-ES" sz="1400" dirty="0" smtClean="0"/>
              <a:t> Dan </a:t>
            </a:r>
            <a:r>
              <a:rPr lang="es-ES" sz="1400" dirty="0" err="1"/>
              <a:t>Pengujian</a:t>
            </a:r>
            <a:r>
              <a:rPr lang="es-ES" sz="1400" dirty="0"/>
              <a:t>  </a:t>
            </a:r>
            <a:r>
              <a:rPr lang="es-ES" sz="1400" dirty="0" err="1" smtClean="0"/>
              <a:t>Transmisi</a:t>
            </a:r>
            <a:r>
              <a:rPr lang="es-ES" sz="1400" dirty="0" smtClean="0"/>
              <a:t> </a:t>
            </a:r>
            <a:r>
              <a:rPr lang="es-ES" sz="1400" dirty="0" err="1" smtClean="0"/>
              <a:t>Tenaga</a:t>
            </a:r>
            <a:r>
              <a:rPr lang="es-ES" sz="1400" dirty="0" smtClean="0"/>
              <a:t> </a:t>
            </a:r>
            <a:r>
              <a:rPr lang="es-ES" sz="1400" dirty="0" err="1"/>
              <a:t>Listrik</a:t>
            </a:r>
            <a:endParaRPr lang="nn-NO" sz="1400" dirty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D.35.123.03.016.1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Menetapkan hasil </a:t>
            </a:r>
            <a:r>
              <a:rPr lang="sv-SE" sz="1400" dirty="0" smtClean="0"/>
              <a:t>pelaksanaan pemeriksaan </a:t>
            </a:r>
            <a:r>
              <a:rPr lang="sv-SE" sz="1400" dirty="0"/>
              <a:t>dan </a:t>
            </a:r>
            <a:r>
              <a:rPr lang="sv-SE" sz="1400" dirty="0" smtClean="0"/>
              <a:t>pengujian Gardu </a:t>
            </a:r>
            <a:r>
              <a:rPr lang="sv-SE" sz="1400" dirty="0"/>
              <a:t>Induk</a:t>
            </a:r>
            <a:endParaRPr lang="sv-SE" sz="1400" dirty="0" smtClean="0"/>
          </a:p>
          <a:p>
            <a:pPr marL="1074738" indent="-363538"/>
            <a:r>
              <a:rPr lang="en-US" sz="1400" dirty="0" smtClean="0"/>
              <a:t>D.35.123.03.017.1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Pemeriksaan </a:t>
            </a:r>
            <a:r>
              <a:rPr lang="fi-FI" sz="1400" dirty="0"/>
              <a:t>Dan </a:t>
            </a:r>
            <a:r>
              <a:rPr lang="fi-FI" sz="1400" dirty="0" smtClean="0"/>
              <a:t>Pengujian GITET</a:t>
            </a:r>
            <a:endParaRPr lang="en-US" sz="1400" dirty="0"/>
          </a:p>
          <a:p>
            <a:pPr marL="1074738" indent="-363538"/>
            <a:r>
              <a:rPr lang="en-US" sz="1400" dirty="0" smtClean="0"/>
              <a:t>D.35.123.03.018.1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pemeriksaan </a:t>
            </a:r>
            <a:r>
              <a:rPr lang="fi-FI" sz="1400" dirty="0"/>
              <a:t>dan pengujian GIS</a:t>
            </a:r>
          </a:p>
          <a:p>
            <a:pPr marL="1074738" indent="-363538"/>
            <a:r>
              <a:rPr lang="en-US" sz="1400" dirty="0"/>
              <a:t>D.35.123.03.019.1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Menetapkan hasil </a:t>
            </a:r>
            <a:r>
              <a:rPr lang="sv-SE" sz="1400" dirty="0" smtClean="0"/>
              <a:t>pelaksanaan pemeriksaan </a:t>
            </a:r>
            <a:r>
              <a:rPr lang="sv-SE" sz="1400" dirty="0"/>
              <a:t>dan </a:t>
            </a:r>
            <a:r>
              <a:rPr lang="sv-SE" sz="1400" dirty="0" smtClean="0"/>
              <a:t>pengujian common </a:t>
            </a:r>
            <a:r>
              <a:rPr lang="sv-SE" sz="1400" dirty="0"/>
              <a:t>facility</a:t>
            </a:r>
            <a:endParaRPr lang="sv-SE" sz="1400" dirty="0" smtClean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605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5. 	</a:t>
            </a:r>
            <a:r>
              <a:rPr lang="sv-SE" sz="1400" b="1" dirty="0" smtClean="0"/>
              <a:t>Analis </a:t>
            </a:r>
            <a:r>
              <a:rPr lang="sv-SE" sz="1400" b="1" dirty="0"/>
              <a:t>Madya Komisioning Jaringan </a:t>
            </a:r>
            <a:r>
              <a:rPr lang="sv-SE" sz="1400" b="1" dirty="0" smtClean="0"/>
              <a:t>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sv-SE" sz="1400" dirty="0"/>
              <a:t>1) Asman Komisioning Jaringan </a:t>
            </a:r>
            <a:r>
              <a:rPr lang="sv-SE" sz="1400" dirty="0" smtClean="0"/>
              <a:t>Transmisi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 smtClean="0"/>
              <a:t>D.35.121.00.072.1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Penetapan </a:t>
            </a:r>
            <a:r>
              <a:rPr lang="fi-FI" sz="1400" dirty="0" smtClean="0"/>
              <a:t>Hasil Pekerjaan </a:t>
            </a:r>
            <a:r>
              <a:rPr lang="fi-FI" sz="1400" dirty="0"/>
              <a:t>Komisioning </a:t>
            </a:r>
            <a:r>
              <a:rPr lang="fi-FI" sz="1400" dirty="0" smtClean="0"/>
              <a:t>transmisi tenaga </a:t>
            </a:r>
            <a:r>
              <a:rPr lang="fi-FI" sz="1400" dirty="0"/>
              <a:t>listrik</a:t>
            </a:r>
            <a:endParaRPr lang="nn-NO" sz="1400" dirty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D.35.123.02.052.1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Komisioning SUTT</a:t>
            </a:r>
            <a:endParaRPr lang="sv-SE" sz="1400" dirty="0" smtClean="0"/>
          </a:p>
          <a:p>
            <a:pPr marL="1074738" indent="-363538"/>
            <a:r>
              <a:rPr lang="en-US" sz="1400" dirty="0"/>
              <a:t>D.35.123.02.053.1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Komisioning </a:t>
            </a:r>
            <a:r>
              <a:rPr lang="fi-FI" sz="1400" dirty="0"/>
              <a:t>SUTET</a:t>
            </a:r>
            <a:endParaRPr lang="en-US" sz="1400" dirty="0"/>
          </a:p>
          <a:p>
            <a:pPr marL="1074738" indent="-363538"/>
            <a:r>
              <a:rPr lang="en-US" sz="1400" dirty="0"/>
              <a:t> D.35.123.02.054.1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Komisioning </a:t>
            </a:r>
            <a:r>
              <a:rPr lang="fi-FI" sz="1400" dirty="0"/>
              <a:t>Saluran </a:t>
            </a:r>
            <a:r>
              <a:rPr lang="fi-FI" sz="1400" dirty="0" smtClean="0"/>
              <a:t>Kabel Tanah </a:t>
            </a:r>
            <a:r>
              <a:rPr lang="fi-FI" sz="1400" dirty="0"/>
              <a:t>Tegangan Tinggi </a:t>
            </a:r>
            <a:r>
              <a:rPr lang="fi-FI" sz="1400" dirty="0" smtClean="0"/>
              <a:t>	(</a:t>
            </a:r>
            <a:r>
              <a:rPr lang="fi-FI" sz="1400" dirty="0"/>
              <a:t>SKTT</a:t>
            </a:r>
            <a:r>
              <a:rPr lang="fi-FI" sz="1400" dirty="0" smtClean="0"/>
              <a:t>)</a:t>
            </a:r>
            <a:endParaRPr lang="fi-FI" sz="1400" dirty="0"/>
          </a:p>
          <a:p>
            <a:pPr marL="1074738" indent="-363538"/>
            <a:r>
              <a:rPr lang="en-US" sz="1400" dirty="0"/>
              <a:t>D.35.123.02.055.1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Menetapkan Hasil </a:t>
            </a:r>
            <a:r>
              <a:rPr lang="sv-SE" sz="1400" dirty="0" smtClean="0"/>
              <a:t>Pelaksanaan Komisioning </a:t>
            </a:r>
            <a:r>
              <a:rPr lang="sv-SE" sz="1400" dirty="0"/>
              <a:t>Saluran Kabel </a:t>
            </a:r>
            <a:r>
              <a:rPr lang="sv-SE" sz="1400" dirty="0" smtClean="0"/>
              <a:t>Laut Tegangan </a:t>
            </a:r>
            <a:r>
              <a:rPr lang="sv-SE" sz="1400" dirty="0"/>
              <a:t>Tinggi (SKLT)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027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5. 	</a:t>
            </a:r>
            <a:r>
              <a:rPr lang="sv-SE" sz="1400" b="1" dirty="0"/>
              <a:t>Analis Madya Pemeriksaan Dan Pengujian Gardu Induk</a:t>
            </a:r>
            <a:endParaRPr lang="sv-SE" sz="1400" b="1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sv-SE" sz="1400" dirty="0"/>
              <a:t>1) </a:t>
            </a:r>
            <a:r>
              <a:rPr lang="sv-SE" sz="1400" dirty="0" smtClean="0"/>
              <a:t> Asman </a:t>
            </a:r>
            <a:r>
              <a:rPr lang="sv-SE" sz="1400" dirty="0"/>
              <a:t>pemeriksaan dan pengujian Gardu Induk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 smtClean="0"/>
              <a:t>D.35.121.00.090.1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s-ES" sz="1400" dirty="0" err="1"/>
              <a:t>Menetapkan</a:t>
            </a:r>
            <a:r>
              <a:rPr lang="es-ES" sz="1400" dirty="0"/>
              <a:t> </a:t>
            </a:r>
            <a:r>
              <a:rPr lang="es-ES" sz="1400" dirty="0" err="1"/>
              <a:t>Hasil</a:t>
            </a:r>
            <a:r>
              <a:rPr lang="es-ES" sz="1400" dirty="0"/>
              <a:t> </a:t>
            </a:r>
            <a:r>
              <a:rPr lang="es-ES" sz="1400" dirty="0" err="1" smtClean="0"/>
              <a:t>Pemeriksaan</a:t>
            </a:r>
            <a:r>
              <a:rPr lang="es-ES" sz="1400" dirty="0" smtClean="0"/>
              <a:t> Dan </a:t>
            </a:r>
            <a:r>
              <a:rPr lang="es-ES" sz="1400" dirty="0" err="1"/>
              <a:t>Pengujian</a:t>
            </a:r>
            <a:r>
              <a:rPr lang="es-ES" sz="1400" dirty="0"/>
              <a:t>  </a:t>
            </a:r>
            <a:r>
              <a:rPr lang="es-ES" sz="1400" dirty="0" err="1" smtClean="0"/>
              <a:t>Transmisi</a:t>
            </a:r>
            <a:r>
              <a:rPr lang="es-ES" sz="1400" dirty="0" smtClean="0"/>
              <a:t> </a:t>
            </a:r>
            <a:r>
              <a:rPr lang="es-ES" sz="1400" dirty="0" err="1" smtClean="0"/>
              <a:t>Tenaga</a:t>
            </a:r>
            <a:r>
              <a:rPr lang="es-ES" sz="1400" dirty="0" smtClean="0"/>
              <a:t> </a:t>
            </a:r>
            <a:r>
              <a:rPr lang="es-ES" sz="1400" dirty="0" err="1"/>
              <a:t>Listrik</a:t>
            </a:r>
            <a:endParaRPr lang="es-E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n-NO" sz="1400" dirty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 smtClean="0"/>
              <a:t>D.35.123.03.016.1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pemeriksaan </a:t>
            </a:r>
            <a:r>
              <a:rPr lang="fi-FI" sz="1400" dirty="0"/>
              <a:t>dan </a:t>
            </a:r>
            <a:r>
              <a:rPr lang="fi-FI" sz="1400" dirty="0" smtClean="0"/>
              <a:t>pengujian Gardu </a:t>
            </a:r>
            <a:r>
              <a:rPr lang="fi-FI" sz="1400" dirty="0"/>
              <a:t>Induk</a:t>
            </a:r>
            <a:endParaRPr lang="sv-SE" sz="1400" dirty="0" smtClean="0"/>
          </a:p>
          <a:p>
            <a:pPr marL="1074738" indent="-363538"/>
            <a:r>
              <a:rPr lang="en-US" sz="1400" dirty="0"/>
              <a:t>D.35.123.03.017.1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Pemeriksaan </a:t>
            </a:r>
            <a:r>
              <a:rPr lang="fi-FI" sz="1400" dirty="0"/>
              <a:t>Dan </a:t>
            </a:r>
            <a:r>
              <a:rPr lang="fi-FI" sz="1400" dirty="0" smtClean="0"/>
              <a:t>Pengujian GITET</a:t>
            </a:r>
            <a:endParaRPr lang="en-US" sz="1400" dirty="0"/>
          </a:p>
          <a:p>
            <a:pPr marL="1074738" indent="-363538"/>
            <a:r>
              <a:rPr lang="en-US" sz="1400" dirty="0" smtClean="0"/>
              <a:t>D.35.123.03.018.1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pelaksanaan pemeriksaan </a:t>
            </a:r>
            <a:r>
              <a:rPr lang="fi-FI" sz="1400" dirty="0"/>
              <a:t>dan pengujian </a:t>
            </a:r>
            <a:r>
              <a:rPr lang="fi-FI" sz="1400" dirty="0" smtClean="0"/>
              <a:t>GIS</a:t>
            </a:r>
          </a:p>
          <a:p>
            <a:pPr marL="996950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en-US" sz="1400" dirty="0"/>
              <a:t>D.35.123.03.019.1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Menetapkan hasil </a:t>
            </a:r>
            <a:r>
              <a:rPr lang="sv-SE" sz="1400" dirty="0" smtClean="0"/>
              <a:t>pelaksanaan pemeriksaan </a:t>
            </a:r>
            <a:r>
              <a:rPr lang="sv-SE" sz="1400" dirty="0"/>
              <a:t>dan </a:t>
            </a:r>
            <a:r>
              <a:rPr lang="sv-SE" sz="1400" dirty="0" smtClean="0"/>
              <a:t>pengujian common </a:t>
            </a:r>
            <a:r>
              <a:rPr lang="sv-SE" sz="1400" dirty="0"/>
              <a:t>facility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73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6</a:t>
            </a:r>
            <a:r>
              <a:rPr lang="fi-FI" sz="1400" b="1" dirty="0" smtClean="0"/>
              <a:t>. 	</a:t>
            </a:r>
            <a:r>
              <a:rPr lang="sv-SE" sz="1400" b="1" dirty="0"/>
              <a:t>Analis Madya Komisioning Gardu Induk</a:t>
            </a:r>
            <a:endParaRPr lang="sv-SE" sz="1400" b="1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sv-SE" sz="1400" dirty="0"/>
              <a:t>1) </a:t>
            </a:r>
            <a:r>
              <a:rPr lang="sv-SE" sz="1400" dirty="0" smtClean="0"/>
              <a:t> Asman </a:t>
            </a:r>
            <a:r>
              <a:rPr lang="sv-SE" sz="1400" dirty="0"/>
              <a:t>Komisioning Gardu Induk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/>
              <a:t>D.35.121.00.072.1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Penetapan </a:t>
            </a:r>
            <a:r>
              <a:rPr lang="fi-FI" sz="1400" dirty="0" smtClean="0"/>
              <a:t>Hasil Pekerjaan </a:t>
            </a:r>
            <a:r>
              <a:rPr lang="fi-FI" sz="1400" dirty="0"/>
              <a:t>Komisioning </a:t>
            </a:r>
            <a:r>
              <a:rPr lang="fi-FI" sz="1400" dirty="0" smtClean="0"/>
              <a:t>transmisi tenaga </a:t>
            </a:r>
            <a:r>
              <a:rPr lang="fi-FI" sz="1400" dirty="0"/>
              <a:t>listrik</a:t>
            </a:r>
            <a:endParaRPr lang="es-E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n-NO" sz="1400" dirty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 smtClean="0"/>
              <a:t>D.35.123.03.084.1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Komisioning Gardu </a:t>
            </a:r>
            <a:r>
              <a:rPr lang="fi-FI" sz="1400" dirty="0"/>
              <a:t>Induk</a:t>
            </a:r>
            <a:endParaRPr lang="en-US" sz="1400" dirty="0"/>
          </a:p>
          <a:p>
            <a:pPr marL="1074738" indent="-363538"/>
            <a:r>
              <a:rPr lang="en-US" sz="1400" dirty="0" smtClean="0"/>
              <a:t>D.35.123.03.085.1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Menetapkan Hasil </a:t>
            </a:r>
            <a:r>
              <a:rPr lang="fi-FI" sz="1400" dirty="0" smtClean="0"/>
              <a:t>Komisioning GITET</a:t>
            </a:r>
          </a:p>
          <a:p>
            <a:pPr marL="996950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en-US" sz="1400" dirty="0" smtClean="0"/>
              <a:t>D.35.123.03.086.1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Menetapkan Hasil </a:t>
            </a:r>
            <a:r>
              <a:rPr lang="sv-SE" sz="1400" dirty="0" smtClean="0"/>
              <a:t>Komisioning GIS</a:t>
            </a:r>
          </a:p>
          <a:p>
            <a:pPr marL="996950" indent="-285750">
              <a:tabLst>
                <a:tab pos="1085850" algn="l"/>
              </a:tabLst>
            </a:pPr>
            <a:r>
              <a:rPr lang="en-US" sz="1400" dirty="0" smtClean="0"/>
              <a:t> </a:t>
            </a:r>
            <a:r>
              <a:rPr lang="en-US" sz="1400" dirty="0"/>
              <a:t>	D.35.123.03.087.1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Menetapkan</a:t>
            </a:r>
            <a:r>
              <a:rPr lang="en-US" sz="1400" dirty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Common </a:t>
            </a:r>
            <a:r>
              <a:rPr lang="en-US" sz="1400" dirty="0"/>
              <a:t>Facility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45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6. 	</a:t>
            </a:r>
            <a:r>
              <a:rPr lang="sv-SE" sz="1400" b="1" dirty="0" smtClean="0"/>
              <a:t>Analis </a:t>
            </a:r>
            <a:r>
              <a:rPr lang="sv-SE" sz="1400" b="1" dirty="0"/>
              <a:t>Utama Pemeriksaan Dan Pengujian Sistem </a:t>
            </a:r>
            <a:r>
              <a:rPr lang="sv-SE" sz="1400" b="1" dirty="0" smtClean="0"/>
              <a:t>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sv-SE" sz="1400" dirty="0"/>
              <a:t>1) Manajer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 smtClean="0"/>
              <a:t>D.35.123.02.009.1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Melaksanakan Pengelolaan </a:t>
            </a:r>
            <a:r>
              <a:rPr lang="sv-SE" sz="1400" dirty="0" smtClean="0"/>
              <a:t>Dan Pengembangan Metode Pemeriksaan </a:t>
            </a:r>
            <a:r>
              <a:rPr lang="sv-SE" sz="1400" dirty="0"/>
              <a:t>Dan </a:t>
            </a:r>
            <a:r>
              <a:rPr lang="sv-SE" sz="1400" dirty="0" smtClean="0"/>
              <a:t>	Pengujian Jaringan Transmisi</a:t>
            </a:r>
            <a:endParaRPr lang="nn-NO" sz="1400" dirty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1</a:t>
            </a:r>
            <a:r>
              <a:rPr lang="en-US" sz="1400" b="1" dirty="0" smtClean="0"/>
              <a:t>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 smtClean="0"/>
              <a:t>D.35.123.02.009.1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Melaksanakan Pengelolaan </a:t>
            </a:r>
            <a:r>
              <a:rPr lang="sv-SE" sz="1400" dirty="0" smtClean="0"/>
              <a:t>Dan Pengembangan Metode Pemeriksaan </a:t>
            </a:r>
            <a:r>
              <a:rPr lang="sv-SE" sz="1400" dirty="0"/>
              <a:t>Dan </a:t>
            </a:r>
            <a:r>
              <a:rPr lang="sv-SE" sz="1400" dirty="0" smtClean="0"/>
              <a:t>	Pengujian Jaringan </a:t>
            </a:r>
            <a:r>
              <a:rPr lang="sv-SE" sz="1400" dirty="0"/>
              <a:t>Transmisi</a:t>
            </a:r>
            <a:endParaRPr lang="en-US" sz="1400" dirty="0"/>
          </a:p>
          <a:p>
            <a:pPr marL="1074738" indent="-363538"/>
            <a:r>
              <a:rPr lang="en-US" sz="1400" dirty="0"/>
              <a:t>D.35.123.03.020.1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Pengelolaan </a:t>
            </a:r>
            <a:r>
              <a:rPr lang="fi-FI" sz="1400" dirty="0" smtClean="0"/>
              <a:t>Dan Pengembangan Metode Pemeriksaan </a:t>
            </a:r>
            <a:r>
              <a:rPr lang="fi-FI" sz="1400" dirty="0"/>
              <a:t>Dan </a:t>
            </a:r>
            <a:r>
              <a:rPr lang="fi-FI" sz="1400" dirty="0" smtClean="0"/>
              <a:t>	Pengujian Gardu </a:t>
            </a:r>
            <a:r>
              <a:rPr lang="fi-FI" sz="1400" dirty="0"/>
              <a:t>Induk</a:t>
            </a:r>
            <a:endParaRPr lang="fi-FI" sz="1400" dirty="0" smtClean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113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1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1. 	</a:t>
            </a:r>
            <a:r>
              <a:rPr lang="fi-FI" sz="1400" b="1" dirty="0"/>
              <a:t>Pelaksana Muda Komisioning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	D.35.123.KUALIFIKASI.1.TRATEL</a:t>
            </a:r>
            <a:endParaRPr lang="fi-FI" sz="1400" b="1" dirty="0"/>
          </a:p>
          <a:p>
            <a:pPr marL="64008" indent="0">
              <a:buNone/>
            </a:pPr>
            <a:r>
              <a:rPr lang="fi-FI" sz="1400" b="1" dirty="0" smtClean="0"/>
              <a:t>       </a:t>
            </a:r>
            <a:r>
              <a:rPr lang="fi-FI" sz="1400" b="1" dirty="0" smtClean="0"/>
              <a:t>1) </a:t>
            </a:r>
            <a:r>
              <a:rPr lang="es-ES" sz="1400" dirty="0" err="1"/>
              <a:t>Tenaga</a:t>
            </a:r>
            <a:r>
              <a:rPr lang="es-ES" sz="1400" dirty="0"/>
              <a:t> </a:t>
            </a:r>
            <a:r>
              <a:rPr lang="es-ES" sz="1400" dirty="0" err="1"/>
              <a:t>Bantu</a:t>
            </a:r>
            <a:r>
              <a:rPr lang="es-ES" sz="1400" dirty="0"/>
              <a:t> </a:t>
            </a:r>
            <a:r>
              <a:rPr lang="es-ES" sz="1400" dirty="0" err="1"/>
              <a:t>komisioning</a:t>
            </a:r>
            <a:r>
              <a:rPr lang="es-ES" sz="1400" dirty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err="1"/>
              <a:t>Tenaga</a:t>
            </a:r>
            <a:r>
              <a:rPr lang="es-ES" sz="1400" dirty="0"/>
              <a:t> </a:t>
            </a:r>
            <a:r>
              <a:rPr lang="es-ES" sz="1400" dirty="0" err="1"/>
              <a:t>Listrik</a:t>
            </a:r>
            <a:endParaRPr lang="en-US" sz="1400" dirty="0"/>
          </a:p>
          <a:p>
            <a:pPr marL="64008" indent="0">
              <a:buNone/>
            </a:pPr>
            <a:endParaRPr lang="id-ID" sz="1400" dirty="0" smtClean="0"/>
          </a:p>
          <a:p>
            <a:pPr marL="709613" indent="-34607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</a:p>
          <a:p>
            <a:pPr marL="711200" indent="-347663"/>
            <a:r>
              <a:rPr lang="en-US" sz="1400" dirty="0"/>
              <a:t>D.35.123.00.021.1</a:t>
            </a:r>
            <a:endParaRPr lang="en-US" sz="1400" dirty="0" smtClean="0"/>
          </a:p>
          <a:p>
            <a:pPr marL="711200" indent="-347663"/>
            <a:r>
              <a:rPr lang="fi-FI" sz="1400" dirty="0"/>
              <a:t>Membantu </a:t>
            </a:r>
            <a:r>
              <a:rPr lang="fi-FI" sz="1400" dirty="0" smtClean="0"/>
              <a:t>Pelaksanaan Komisioning </a:t>
            </a:r>
            <a:r>
              <a:rPr lang="fi-FI" sz="1400" dirty="0"/>
              <a:t>Transmisi </a:t>
            </a:r>
            <a:r>
              <a:rPr lang="fi-FI" sz="1400" dirty="0" smtClean="0"/>
              <a:t>TenagaListrik</a:t>
            </a:r>
            <a:endParaRPr lang="en-US" sz="1400" dirty="0" smtClean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2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1</a:t>
            </a:r>
            <a:r>
              <a:rPr lang="fi-FI" sz="1400" b="1" dirty="0"/>
              <a:t>. </a:t>
            </a:r>
            <a:r>
              <a:rPr lang="fi-FI" sz="1400" b="1" dirty="0" smtClean="0"/>
              <a:t>	</a:t>
            </a:r>
            <a:r>
              <a:rPr lang="sv-SE" sz="1400" b="1" dirty="0"/>
              <a:t>Pelaksana Madya Komisioning Jaringan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D.35.123.KUALIFIKASI.2.TRAJAR</a:t>
            </a:r>
            <a:endParaRPr lang="sv-SE" sz="1400" b="1" dirty="0"/>
          </a:p>
          <a:p>
            <a:pPr marL="368300" indent="0">
              <a:buNone/>
              <a:tabLst>
                <a:tab pos="685800" algn="l"/>
              </a:tabLst>
            </a:pPr>
            <a:r>
              <a:rPr lang="en-US" sz="1400" dirty="0" smtClean="0"/>
              <a:t>1</a:t>
            </a:r>
            <a:r>
              <a:rPr lang="en-US" sz="1400" dirty="0"/>
              <a:t>) </a:t>
            </a:r>
            <a:r>
              <a:rPr lang="es-ES" sz="1400" dirty="0"/>
              <a:t>	</a:t>
            </a:r>
            <a:r>
              <a:rPr lang="fi-FI" sz="1400" dirty="0"/>
              <a:t>Pelaksana madya Komisioning SUTT dan/atau SUTET</a:t>
            </a:r>
            <a:endParaRPr lang="id-ID" sz="1400" dirty="0"/>
          </a:p>
          <a:p>
            <a:pPr marL="1074738" indent="-363538">
              <a:spcBef>
                <a:spcPts val="0"/>
              </a:spcBef>
              <a:buNone/>
            </a:pPr>
            <a:endParaRPr lang="sv-SE" sz="1400" b="1" dirty="0" smtClean="0"/>
          </a:p>
          <a:p>
            <a:pPr marL="342900" indent="0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/>
          </a:p>
          <a:p>
            <a:pPr marL="685800" indent="-342900"/>
            <a:r>
              <a:rPr lang="en-US" sz="1400" b="1" dirty="0"/>
              <a:t>D.35.123.02.026.1 </a:t>
            </a:r>
            <a:endParaRPr lang="en-US" sz="1400" b="1" dirty="0" smtClean="0"/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 smtClean="0"/>
              <a:t>	</a:t>
            </a:r>
            <a:r>
              <a:rPr lang="fi-FI" sz="1400" dirty="0" smtClean="0"/>
              <a:t>Melaksanakan Komisioning Pondasi </a:t>
            </a:r>
            <a:r>
              <a:rPr lang="fi-FI" sz="1400" dirty="0"/>
              <a:t>Dan Tiang </a:t>
            </a:r>
            <a:r>
              <a:rPr lang="fi-FI" sz="1400" dirty="0" smtClean="0"/>
              <a:t>SUTT</a:t>
            </a:r>
          </a:p>
          <a:p>
            <a:pPr marL="685800" indent="-342900"/>
            <a:r>
              <a:rPr lang="en-US" sz="1400" b="1" dirty="0"/>
              <a:t>D.35.123.02.028.1</a:t>
            </a:r>
          </a:p>
          <a:p>
            <a:pPr marL="342900" indent="0">
              <a:buNone/>
              <a:tabLst>
                <a:tab pos="68580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Komisioning Konduktor </a:t>
            </a:r>
            <a:r>
              <a:rPr lang="fi-FI" sz="1400" dirty="0"/>
              <a:t>Dan Aksesoris SUTT </a:t>
            </a:r>
            <a:endParaRPr 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PEMBANGUNAN DAN PEMASANGAN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678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7</a:t>
            </a:r>
            <a:r>
              <a:rPr lang="fi-FI" sz="1400" b="1" dirty="0" smtClean="0"/>
              <a:t>. 	</a:t>
            </a:r>
            <a:r>
              <a:rPr lang="sv-SE" sz="1400" b="1" dirty="0"/>
              <a:t>Analis Utama Komisioning Sistem Transmisi</a:t>
            </a:r>
            <a:endParaRPr lang="sv-SE" sz="1400" b="1" dirty="0" smtClean="0"/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/>
              <a:t>	</a:t>
            </a:r>
            <a:r>
              <a:rPr lang="sv-SE" sz="1400" dirty="0"/>
              <a:t>1) Manajer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 smtClean="0"/>
              <a:t>D.35.123.00.025.1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Mengelola </a:t>
            </a:r>
            <a:r>
              <a:rPr lang="fi-FI" sz="1400" dirty="0" smtClean="0"/>
              <a:t>Pelaksanaan Komisioning </a:t>
            </a:r>
            <a:r>
              <a:rPr lang="fi-FI" sz="1400" dirty="0"/>
              <a:t>Transmisi </a:t>
            </a:r>
            <a:r>
              <a:rPr lang="fi-FI" sz="1400" dirty="0" smtClean="0"/>
              <a:t>Tenaga Listrik</a:t>
            </a:r>
            <a:endParaRPr lang="fi-FI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n-NO" sz="1400" dirty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1</a:t>
            </a:r>
            <a:r>
              <a:rPr lang="en-US" sz="1400" b="1" dirty="0" smtClean="0"/>
              <a:t>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D.35.123.02.056.1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Melaksanakan pengelolaan </a:t>
            </a:r>
            <a:r>
              <a:rPr lang="sv-SE" sz="1400" dirty="0" smtClean="0"/>
              <a:t>dan pengembangan metode Komisioning </a:t>
            </a:r>
            <a:r>
              <a:rPr lang="sv-SE" sz="1400" dirty="0"/>
              <a:t>jaringan </a:t>
            </a:r>
            <a:r>
              <a:rPr lang="sv-SE" sz="1400" dirty="0" smtClean="0"/>
              <a:t>	transmisi</a:t>
            </a:r>
            <a:endParaRPr lang="en-US" sz="1400" dirty="0"/>
          </a:p>
          <a:p>
            <a:pPr marL="1074738" indent="-363538"/>
            <a:r>
              <a:rPr lang="en-US" sz="1400" dirty="0"/>
              <a:t>D.35.123.03.088.1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/>
              <a:t>pengelolaan </a:t>
            </a:r>
            <a:r>
              <a:rPr lang="fi-FI" sz="1400" smtClean="0"/>
              <a:t>dan pengembangan </a:t>
            </a:r>
            <a:r>
              <a:rPr lang="fi-FI" sz="1400"/>
              <a:t>dan </a:t>
            </a:r>
            <a:r>
              <a:rPr lang="fi-FI" sz="1400" smtClean="0"/>
              <a:t>Komisioning Gardu </a:t>
            </a:r>
            <a:r>
              <a:rPr lang="fi-FI" sz="1400" dirty="0"/>
              <a:t>Induk 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nb-NO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147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Pilih</a:t>
            </a:r>
            <a:r>
              <a:rPr lang="en-US" sz="1400" b="1" dirty="0" smtClean="0"/>
              <a:t> 1 </a:t>
            </a:r>
            <a:r>
              <a:rPr lang="en-US" sz="1400" b="1" dirty="0" err="1" smtClean="0"/>
              <a:t>saja</a:t>
            </a:r>
            <a:r>
              <a:rPr lang="en-US" sz="1400" b="1" dirty="0" smtClean="0"/>
              <a:t>)</a:t>
            </a:r>
          </a:p>
          <a:p>
            <a:pPr marL="1074738" indent="-363538"/>
            <a:r>
              <a:rPr lang="en-US" sz="1400" dirty="0"/>
              <a:t>D.35.123.02.027.1 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pondasi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tiang</a:t>
            </a:r>
            <a:r>
              <a:rPr lang="en-US" sz="1400" dirty="0"/>
              <a:t> SUTET </a:t>
            </a:r>
            <a:r>
              <a:rPr lang="en-US" sz="1400" dirty="0"/>
              <a:t>	</a:t>
            </a:r>
          </a:p>
          <a:p>
            <a:pPr marL="1074738" indent="-363538"/>
            <a:r>
              <a:rPr lang="en-US" sz="1400" dirty="0"/>
              <a:t>D.35.123.02.029.1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Konduktor</a:t>
            </a:r>
            <a:r>
              <a:rPr lang="en-US" sz="1400" dirty="0" smtClean="0"/>
              <a:t> </a:t>
            </a:r>
            <a:r>
              <a:rPr lang="en-US" sz="1400" dirty="0"/>
              <a:t>Dan </a:t>
            </a:r>
            <a:r>
              <a:rPr lang="en-US" sz="1400" dirty="0" err="1"/>
              <a:t>Aksesoris</a:t>
            </a:r>
            <a:r>
              <a:rPr lang="en-US" sz="1400" dirty="0"/>
              <a:t> SUTET</a:t>
            </a:r>
            <a:endParaRPr lang="en-US" sz="1400" dirty="0"/>
          </a:p>
          <a:p>
            <a:pPr marL="1074738" indent="-363538"/>
            <a:endParaRPr lang="en-US" sz="1400" dirty="0"/>
          </a:p>
          <a:p>
            <a:pPr marL="368300" indent="0">
              <a:buNone/>
              <a:tabLst>
                <a:tab pos="711200" algn="l"/>
              </a:tabLst>
            </a:pPr>
            <a:r>
              <a:rPr lang="sv-SE" sz="1400" dirty="0" smtClean="0"/>
              <a:t>2</a:t>
            </a:r>
            <a:r>
              <a:rPr lang="sv-SE" sz="1400" dirty="0"/>
              <a:t>) </a:t>
            </a:r>
            <a:r>
              <a:rPr lang="sv-SE" sz="1400" dirty="0" smtClean="0"/>
              <a:t>	</a:t>
            </a:r>
            <a:r>
              <a:rPr lang="sv-SE" sz="1400" dirty="0" smtClean="0"/>
              <a:t>Pelaksana </a:t>
            </a:r>
            <a:r>
              <a:rPr lang="sv-SE" sz="1400" dirty="0"/>
              <a:t>madya Komisioning SKTT dan/atau </a:t>
            </a:r>
            <a:r>
              <a:rPr lang="sv-SE" sz="1400" dirty="0" smtClean="0"/>
              <a:t>SKLT</a:t>
            </a:r>
            <a:endParaRPr lang="sv-SE" sz="1400" b="1" dirty="0"/>
          </a:p>
          <a:p>
            <a:pPr marL="64008" indent="0">
              <a:buNone/>
              <a:tabLst>
                <a:tab pos="685800" algn="l"/>
              </a:tabLst>
            </a:pPr>
            <a:r>
              <a:rPr lang="fi-FI" sz="1400" b="1" dirty="0" smtClean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 smtClean="0"/>
              <a:t>	INTI</a:t>
            </a:r>
          </a:p>
          <a:p>
            <a:pPr marL="1074738" indent="-363538"/>
            <a:r>
              <a:rPr lang="en-US" sz="1400" dirty="0" smtClean="0"/>
              <a:t>D.35.123.02.030.1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Jalur</a:t>
            </a:r>
            <a:r>
              <a:rPr lang="en-US" sz="1400" dirty="0" smtClean="0"/>
              <a:t> </a:t>
            </a:r>
            <a:r>
              <a:rPr lang="en-US" sz="1400" dirty="0"/>
              <a:t>SKTT</a:t>
            </a:r>
            <a:r>
              <a:rPr lang="en-US" sz="1400" dirty="0"/>
              <a:t>	</a:t>
            </a:r>
          </a:p>
          <a:p>
            <a:pPr marL="1074738" indent="-363538"/>
            <a:r>
              <a:rPr lang="en-US" sz="1400" dirty="0"/>
              <a:t>D.35.123.02.032.1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Minyak</a:t>
            </a:r>
            <a:r>
              <a:rPr lang="en-US" sz="1400" dirty="0" smtClean="0"/>
              <a:t> </a:t>
            </a:r>
            <a:r>
              <a:rPr lang="en-US" sz="1400" dirty="0" err="1"/>
              <a:t>Insulasi</a:t>
            </a:r>
            <a:r>
              <a:rPr lang="en-US" sz="1400" dirty="0"/>
              <a:t> Dan </a:t>
            </a:r>
            <a:r>
              <a:rPr lang="en-US" sz="1400" dirty="0" err="1" smtClean="0"/>
              <a:t>Tangki</a:t>
            </a:r>
            <a:r>
              <a:rPr lang="en-US" sz="1400" dirty="0" smtClean="0"/>
              <a:t> </a:t>
            </a:r>
            <a:r>
              <a:rPr lang="en-US" sz="1400" dirty="0" err="1" smtClean="0"/>
              <a:t>Ekspansi</a:t>
            </a:r>
            <a:endParaRPr lang="en-US" sz="1400" dirty="0" smtClean="0"/>
          </a:p>
          <a:p>
            <a:pPr marL="1074738" indent="-363538"/>
            <a:r>
              <a:rPr lang="en-US" sz="1400" dirty="0"/>
              <a:t>D.35.123.02.033.1</a:t>
            </a:r>
            <a:endParaRPr lang="en-US" sz="1400" dirty="0"/>
          </a:p>
          <a:p>
            <a:pPr marL="711200" indent="0">
              <a:buNone/>
              <a:tabLst>
                <a:tab pos="1028700" algn="l"/>
              </a:tabLst>
            </a:pPr>
            <a:r>
              <a:rPr lang="en-US" sz="1400" dirty="0" smtClean="0"/>
              <a:t>	 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/>
              <a:t>Komisioning</a:t>
            </a:r>
            <a:r>
              <a:rPr lang="en-US" sz="1400" dirty="0"/>
              <a:t> </a:t>
            </a:r>
            <a:r>
              <a:rPr lang="en-US" sz="1400" dirty="0" smtClean="0"/>
              <a:t>cross bounding</a:t>
            </a:r>
            <a:r>
              <a:rPr lang="en-US" sz="1400" dirty="0"/>
              <a:t>, sealing end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sambungan</a:t>
            </a:r>
            <a:r>
              <a:rPr lang="en-US" sz="1400" dirty="0" smtClean="0"/>
              <a:t> SKTT</a:t>
            </a:r>
          </a:p>
          <a:p>
            <a:pPr marL="711200" indent="0">
              <a:buNone/>
            </a:pPr>
            <a:endParaRPr lang="en-US" sz="1400" b="1" dirty="0" smtClean="0"/>
          </a:p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en-US" sz="1400" dirty="0"/>
              <a:t>D.35.123.02.031.1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Jalur</a:t>
            </a:r>
            <a:r>
              <a:rPr lang="en-US" sz="1400" dirty="0" smtClean="0"/>
              <a:t> </a:t>
            </a:r>
            <a:r>
              <a:rPr lang="en-US" sz="1400" dirty="0"/>
              <a:t>SKLT	</a:t>
            </a:r>
          </a:p>
          <a:p>
            <a:pPr marL="711200" indent="0">
              <a:buNone/>
              <a:tabLst>
                <a:tab pos="10287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672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1074738" indent="-363538"/>
            <a:r>
              <a:rPr lang="en-US" sz="1400" dirty="0"/>
              <a:t>D.35.123.02.034.1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/>
              <a:t>Komisioning</a:t>
            </a:r>
            <a:r>
              <a:rPr lang="en-US" sz="1400" dirty="0"/>
              <a:t> </a:t>
            </a:r>
            <a:r>
              <a:rPr lang="en-US" sz="1400" dirty="0" smtClean="0"/>
              <a:t>cross bounding</a:t>
            </a:r>
            <a:r>
              <a:rPr lang="en-US" sz="1400" dirty="0"/>
              <a:t>, sealing end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sambungan</a:t>
            </a:r>
            <a:r>
              <a:rPr lang="en-US" sz="1400" dirty="0" smtClean="0"/>
              <a:t>  SKLT</a:t>
            </a:r>
            <a:r>
              <a:rPr lang="en-US" sz="1400" dirty="0"/>
              <a:t>	</a:t>
            </a:r>
          </a:p>
          <a:p>
            <a:pPr marL="1074738" indent="-363538"/>
            <a:r>
              <a:rPr lang="en-US" sz="1400" dirty="0"/>
              <a:t>D.35.123.02.035.1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proteksi</a:t>
            </a:r>
            <a:r>
              <a:rPr lang="en-US" sz="1400" dirty="0" smtClean="0"/>
              <a:t> </a:t>
            </a:r>
            <a:r>
              <a:rPr lang="en-US" sz="1400" dirty="0" err="1"/>
              <a:t>minyak</a:t>
            </a:r>
            <a:r>
              <a:rPr lang="en-US" sz="1400" dirty="0"/>
              <a:t> </a:t>
            </a:r>
            <a:r>
              <a:rPr lang="en-US" sz="1400" dirty="0" err="1"/>
              <a:t>kabel</a:t>
            </a:r>
            <a:r>
              <a:rPr lang="en-US" sz="1400" dirty="0"/>
              <a:t> SKTT</a:t>
            </a:r>
            <a:endParaRPr lang="en-US" sz="1400" dirty="0"/>
          </a:p>
          <a:p>
            <a:pPr marL="1074738" indent="-363538"/>
            <a:r>
              <a:rPr lang="en-US" sz="1400" dirty="0"/>
              <a:t>D.35.123.02.036.1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Komisioning proteksi </a:t>
            </a:r>
            <a:r>
              <a:rPr lang="fi-FI" sz="1400" dirty="0"/>
              <a:t>minyak kabel  </a:t>
            </a:r>
            <a:r>
              <a:rPr lang="fi-FI" sz="1400" dirty="0" smtClean="0"/>
              <a:t>SKLT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2. </a:t>
            </a:r>
            <a:r>
              <a:rPr lang="fi-FI" sz="1400" b="1" dirty="0"/>
              <a:t>	</a:t>
            </a:r>
            <a:r>
              <a:rPr lang="sv-SE" sz="1400" b="1" dirty="0"/>
              <a:t>Pelaksana Madya Komisioning Gardu Induk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D.35.123.KUALIFIKASI.2.TRAGID</a:t>
            </a:r>
            <a:endParaRPr lang="sv-SE" sz="1400" b="1" dirty="0"/>
          </a:p>
          <a:p>
            <a:pPr marL="711200" indent="0">
              <a:buNone/>
            </a:pPr>
            <a:endParaRPr lang="en-US" sz="1400" dirty="0"/>
          </a:p>
          <a:p>
            <a:pPr marL="368300" indent="0">
              <a:buNone/>
              <a:tabLst>
                <a:tab pos="711200" algn="l"/>
              </a:tabLst>
            </a:pPr>
            <a:r>
              <a:rPr lang="sv-SE" sz="1400" dirty="0" smtClean="0"/>
              <a:t>2) 	Pelaksana </a:t>
            </a:r>
            <a:r>
              <a:rPr lang="sv-SE" sz="1400" dirty="0"/>
              <a:t>madya Komisioning GI dan/atau </a:t>
            </a:r>
            <a:r>
              <a:rPr lang="sv-SE" sz="1400" dirty="0" smtClean="0"/>
              <a:t>GITET</a:t>
            </a:r>
          </a:p>
          <a:p>
            <a:pPr marL="368300" indent="0">
              <a:buNone/>
              <a:tabLst>
                <a:tab pos="711200" algn="l"/>
              </a:tabLst>
            </a:pPr>
            <a:r>
              <a:rPr lang="fi-FI" sz="1400" b="1" dirty="0" smtClean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 smtClean="0"/>
              <a:t>	INTI</a:t>
            </a:r>
          </a:p>
          <a:p>
            <a:pPr marL="1074738" indent="-363538"/>
            <a:r>
              <a:rPr lang="en-US" sz="1400" dirty="0"/>
              <a:t>D.35.123.03.057.1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Komisioning peralatan </a:t>
            </a:r>
            <a:r>
              <a:rPr lang="sv-SE" sz="1400" dirty="0"/>
              <a:t>gardu induk</a:t>
            </a:r>
            <a:r>
              <a:rPr lang="en-US" sz="1400" dirty="0"/>
              <a:t>	</a:t>
            </a:r>
          </a:p>
          <a:p>
            <a:pPr marL="1074738" indent="-363538"/>
            <a:r>
              <a:rPr lang="en-US" sz="1400" dirty="0"/>
              <a:t>D.35.123.03.059.1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Komisioning media insulasi transformator </a:t>
            </a:r>
            <a:endParaRPr lang="en-US" sz="1400" dirty="0" smtClean="0"/>
          </a:p>
          <a:p>
            <a:pPr marL="1074738" indent="-363538"/>
            <a:r>
              <a:rPr lang="en-US" sz="1400" dirty="0" smtClean="0"/>
              <a:t>D.35.123.02.031.1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Jalur</a:t>
            </a:r>
            <a:r>
              <a:rPr lang="en-US" sz="1400" dirty="0" smtClean="0"/>
              <a:t> </a:t>
            </a:r>
            <a:r>
              <a:rPr lang="en-US" sz="1400" dirty="0"/>
              <a:t>SKLT	</a:t>
            </a:r>
          </a:p>
          <a:p>
            <a:pPr marL="711200" indent="0">
              <a:buNone/>
              <a:tabLst>
                <a:tab pos="102870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330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2 </a:t>
            </a:r>
            <a:r>
              <a:rPr lang="en-US" sz="1400" b="1" dirty="0" err="1"/>
              <a:t>saja</a:t>
            </a:r>
            <a:r>
              <a:rPr lang="en-US" sz="1400" b="1" dirty="0" smtClean="0"/>
              <a:t>)</a:t>
            </a:r>
            <a:endParaRPr lang="en-US" sz="1400" dirty="0" smtClean="0"/>
          </a:p>
          <a:p>
            <a:pPr marL="1074738" indent="-363538"/>
            <a:r>
              <a:rPr lang="en-US" sz="1400" dirty="0"/>
              <a:t>D.35.123.03.058.1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sv-SE" sz="1400" dirty="0"/>
              <a:t>Melaksanakan </a:t>
            </a:r>
            <a:r>
              <a:rPr lang="sv-SE" sz="1400" dirty="0" smtClean="0"/>
              <a:t>Komisioning kumparan</a:t>
            </a:r>
            <a:r>
              <a:rPr lang="sv-SE" sz="1400" dirty="0"/>
              <a:t>, inti besi dan </a:t>
            </a:r>
            <a:r>
              <a:rPr lang="sv-SE" sz="1400" dirty="0" smtClean="0"/>
              <a:t>alat bantunya </a:t>
            </a:r>
            <a:r>
              <a:rPr lang="sv-SE" sz="1400" dirty="0"/>
              <a:t>pada </a:t>
            </a:r>
            <a:r>
              <a:rPr lang="sv-SE" sz="1400" dirty="0" smtClean="0"/>
              <a:t>transformator</a:t>
            </a:r>
            <a:endParaRPr lang="en-US" sz="1400" dirty="0"/>
          </a:p>
          <a:p>
            <a:pPr marL="1074738" indent="-363538"/>
            <a:r>
              <a:rPr lang="en-US" sz="1400" dirty="0"/>
              <a:t>D.35.123.03.060.1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Proteksi</a:t>
            </a:r>
            <a:r>
              <a:rPr lang="en-US" sz="1400" dirty="0" smtClean="0"/>
              <a:t> </a:t>
            </a:r>
            <a:r>
              <a:rPr lang="en-US" sz="1400" dirty="0"/>
              <a:t>Internal </a:t>
            </a:r>
            <a:r>
              <a:rPr lang="en-US" sz="1400" dirty="0" err="1"/>
              <a:t>Transformator</a:t>
            </a:r>
            <a:endParaRPr lang="en-US" sz="1400" dirty="0"/>
          </a:p>
          <a:p>
            <a:pPr marL="1074738" indent="-363538"/>
            <a:r>
              <a:rPr lang="en-US" sz="1400" dirty="0"/>
              <a:t>D.35.123.03.061.1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Komisioning proteksi </a:t>
            </a:r>
            <a:r>
              <a:rPr lang="fi-FI" sz="1400" dirty="0"/>
              <a:t>bay transformator</a:t>
            </a:r>
            <a:endParaRPr lang="fi-FI" sz="1400" dirty="0" smtClean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368300" indent="0">
              <a:buNone/>
              <a:tabLst>
                <a:tab pos="711200" algn="l"/>
              </a:tabLst>
            </a:pPr>
            <a:r>
              <a:rPr lang="sv-SE" sz="1400" dirty="0" smtClean="0"/>
              <a:t>2) </a:t>
            </a:r>
            <a:r>
              <a:rPr lang="sv-SE" sz="1400" dirty="0"/>
              <a:t>	Pelaksana madya Komisioning Switchgear</a:t>
            </a:r>
            <a:r>
              <a:rPr lang="fi-FI" sz="1400" b="1" dirty="0" smtClean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 smtClean="0"/>
              <a:t>	INTI</a:t>
            </a:r>
          </a:p>
          <a:p>
            <a:pPr marL="1074738" indent="-363538"/>
            <a:r>
              <a:rPr lang="en-US" sz="1400" dirty="0"/>
              <a:t>D.35.123.03.062.1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Komisioning peralatan </a:t>
            </a:r>
            <a:r>
              <a:rPr lang="fi-FI" sz="1400" dirty="0"/>
              <a:t>pemutus tenaga</a:t>
            </a:r>
            <a:r>
              <a:rPr lang="en-US" sz="1400" dirty="0"/>
              <a:t>	</a:t>
            </a:r>
          </a:p>
          <a:p>
            <a:pPr marL="1074738" indent="-363538"/>
            <a:r>
              <a:rPr lang="en-US" sz="1400" dirty="0"/>
              <a:t>D.35.123.03.065.1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Komisioning proteksi switchgear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fi-FI" sz="1400" dirty="0" smtClean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D.35.123.03.063.1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Komisioning peralatan </a:t>
            </a:r>
            <a:r>
              <a:rPr lang="fi-FI" sz="1400" dirty="0"/>
              <a:t>pemisah (PMS) </a:t>
            </a:r>
            <a:endParaRPr lang="en-US" sz="1400" dirty="0"/>
          </a:p>
          <a:p>
            <a:pPr marL="1074738" indent="-363538"/>
            <a:r>
              <a:rPr lang="en-US" sz="1400" dirty="0"/>
              <a:t>D.35.123.03.064.1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transformator</a:t>
            </a:r>
            <a:r>
              <a:rPr lang="en-US" sz="1400" dirty="0" smtClean="0"/>
              <a:t> </a:t>
            </a:r>
            <a:r>
              <a:rPr lang="en-US" sz="1400" dirty="0" err="1" smtClean="0"/>
              <a:t>auxilliary</a:t>
            </a:r>
            <a:r>
              <a:rPr lang="en-US" sz="1400" dirty="0" smtClean="0"/>
              <a:t> (</a:t>
            </a:r>
            <a:r>
              <a:rPr lang="en-US" sz="1400" dirty="0"/>
              <a:t>CT,CVT,PT)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429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368300" indent="0">
              <a:buNone/>
              <a:tabLst>
                <a:tab pos="711200" algn="l"/>
              </a:tabLst>
            </a:pPr>
            <a:r>
              <a:rPr lang="sv-SE" sz="1400" dirty="0"/>
              <a:t>3</a:t>
            </a:r>
            <a:r>
              <a:rPr lang="sv-SE" sz="1400" dirty="0" smtClean="0"/>
              <a:t>) </a:t>
            </a:r>
            <a:r>
              <a:rPr lang="sv-SE" sz="1400" dirty="0"/>
              <a:t>	Pelaksana madya pemeriksaan dan pengujian Common Facility</a:t>
            </a:r>
            <a:r>
              <a:rPr lang="fi-FI" sz="1400" b="1" dirty="0" smtClean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 smtClean="0"/>
              <a:t>	INTI</a:t>
            </a:r>
          </a:p>
          <a:p>
            <a:pPr marL="1074738" indent="-363538"/>
            <a:r>
              <a:rPr lang="en-US" sz="1400" dirty="0"/>
              <a:t>D.35.123.03.066.1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Komisioning common </a:t>
            </a:r>
            <a:r>
              <a:rPr lang="fi-FI" sz="1400" dirty="0"/>
              <a:t>facility gardu induk</a:t>
            </a:r>
            <a:r>
              <a:rPr lang="en-US" sz="1400" dirty="0"/>
              <a:t>	</a:t>
            </a:r>
          </a:p>
          <a:p>
            <a:pPr marL="1074738" indent="-363538"/>
            <a:r>
              <a:rPr lang="en-US" sz="1400" dirty="0"/>
              <a:t>D.35.123.03.067.1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Komisioning SCADA/TEL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fi-FI" sz="1400" dirty="0" smtClean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D.35.123.03.063.1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Komisioning peralatan </a:t>
            </a:r>
            <a:r>
              <a:rPr lang="fi-FI" sz="1400" dirty="0"/>
              <a:t>pemisah (PMS) </a:t>
            </a:r>
            <a:endParaRPr lang="en-US" sz="1400" dirty="0"/>
          </a:p>
          <a:p>
            <a:pPr marL="1074738" indent="-363538"/>
            <a:r>
              <a:rPr lang="en-US" sz="1400" dirty="0"/>
              <a:t>D.35.123.03.064.1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transformator</a:t>
            </a:r>
            <a:r>
              <a:rPr lang="en-US" sz="1400" dirty="0" smtClean="0"/>
              <a:t> </a:t>
            </a:r>
            <a:r>
              <a:rPr lang="en-US" sz="1400" dirty="0" err="1" smtClean="0"/>
              <a:t>auxilliary</a:t>
            </a:r>
            <a:r>
              <a:rPr lang="en-US" sz="1400" dirty="0" smtClean="0"/>
              <a:t> (</a:t>
            </a:r>
            <a:r>
              <a:rPr lang="en-US" sz="1400" dirty="0"/>
              <a:t>CT,CVT,PT</a:t>
            </a:r>
            <a:r>
              <a:rPr lang="en-US" sz="1400" dirty="0" smtClean="0"/>
              <a:t>)</a:t>
            </a:r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</a:t>
            </a:r>
            <a:r>
              <a:rPr lang="sv-SE" sz="1400" b="1" dirty="0" smtClean="0"/>
              <a:t>3</a:t>
            </a:r>
            <a:endParaRPr lang="sv-SE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1. 	</a:t>
            </a:r>
            <a:r>
              <a:rPr lang="sv-SE" sz="1400" b="1" dirty="0"/>
              <a:t>Pelaksana Utama Komisioning Jaringan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D.35.123.KUALIFIKASI.3.TRAJAR</a:t>
            </a:r>
            <a:r>
              <a:rPr lang="en-US" sz="1400" dirty="0" smtClean="0"/>
              <a:t> </a:t>
            </a:r>
          </a:p>
          <a:p>
            <a:pPr marL="368300" indent="0">
              <a:buNone/>
              <a:tabLst>
                <a:tab pos="711200" algn="l"/>
              </a:tabLst>
            </a:pPr>
            <a:r>
              <a:rPr lang="sv-SE" sz="1400" dirty="0" smtClean="0"/>
              <a:t>1) </a:t>
            </a:r>
            <a:r>
              <a:rPr lang="sv-SE" sz="1400" dirty="0"/>
              <a:t>	Kepala regu Komisioning SUTT dan/atau SUTET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/>
              <a:t>D.35.123.00.022.1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n-NO" sz="1400" dirty="0"/>
              <a:t>Mengkoordinir </a:t>
            </a:r>
            <a:r>
              <a:rPr lang="nn-NO" sz="1400" dirty="0" smtClean="0"/>
              <a:t>Komisioning Transmisi </a:t>
            </a:r>
            <a:r>
              <a:rPr lang="nn-NO" sz="1400" dirty="0"/>
              <a:t>Tenaga Listrik</a:t>
            </a:r>
            <a:r>
              <a:rPr lang="en-US" sz="1400" dirty="0"/>
              <a:t>	</a:t>
            </a:r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60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D.35.123.03.063.1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Melaksanakan </a:t>
            </a:r>
            <a:r>
              <a:rPr lang="fi-FI" sz="1400" dirty="0" smtClean="0"/>
              <a:t>Komisioning peralatan </a:t>
            </a:r>
            <a:r>
              <a:rPr lang="fi-FI" sz="1400" dirty="0"/>
              <a:t>pemisah (PMS) </a:t>
            </a:r>
            <a:endParaRPr lang="en-US" sz="1400" dirty="0"/>
          </a:p>
          <a:p>
            <a:pPr marL="1074738" indent="-363538"/>
            <a:r>
              <a:rPr lang="en-US" sz="1400" dirty="0"/>
              <a:t>D.35.123.03.064.1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 smtClean="0"/>
              <a:t>transformator</a:t>
            </a:r>
            <a:r>
              <a:rPr lang="en-US" sz="1400" dirty="0" smtClean="0"/>
              <a:t> </a:t>
            </a:r>
            <a:r>
              <a:rPr lang="en-US" sz="1400" dirty="0" err="1" smtClean="0"/>
              <a:t>auxilliary</a:t>
            </a:r>
            <a:r>
              <a:rPr lang="en-US" sz="1400" dirty="0" smtClean="0"/>
              <a:t> (</a:t>
            </a:r>
            <a:r>
              <a:rPr lang="en-US" sz="1400" dirty="0"/>
              <a:t>CT,CVT,PT</a:t>
            </a:r>
            <a:r>
              <a:rPr lang="en-US" sz="1400" dirty="0" smtClean="0"/>
              <a:t>)</a:t>
            </a:r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</a:t>
            </a:r>
            <a:r>
              <a:rPr lang="sv-SE" sz="1400" b="1" dirty="0" smtClean="0"/>
              <a:t>3</a:t>
            </a:r>
            <a:endParaRPr lang="sv-SE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1. 	</a:t>
            </a:r>
            <a:r>
              <a:rPr lang="sv-SE" sz="1400" b="1" dirty="0"/>
              <a:t>Pelaksana Utama Komisioning Jaringan Transmisi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D.35.123.KUALIFIKASI.3.TRAJAR</a:t>
            </a:r>
            <a:r>
              <a:rPr lang="en-US" sz="1400" dirty="0" smtClean="0"/>
              <a:t> </a:t>
            </a:r>
          </a:p>
          <a:p>
            <a:pPr marL="368300" indent="0">
              <a:buNone/>
              <a:tabLst>
                <a:tab pos="711200" algn="l"/>
              </a:tabLst>
            </a:pPr>
            <a:r>
              <a:rPr lang="sv-SE" sz="1400" dirty="0" smtClean="0"/>
              <a:t>1) </a:t>
            </a:r>
            <a:r>
              <a:rPr lang="sv-SE" sz="1400" dirty="0"/>
              <a:t>	Kepala regu Komisioning SUTT dan/atau SUTET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/>
              <a:t>D.35.123.00.022.1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n-NO" sz="1400" dirty="0"/>
              <a:t>Mengkoordinir </a:t>
            </a:r>
            <a:r>
              <a:rPr lang="nn-NO" sz="1400" dirty="0" smtClean="0"/>
              <a:t>Komisioning Transmisi </a:t>
            </a:r>
            <a:r>
              <a:rPr lang="nn-NO" sz="1400" dirty="0"/>
              <a:t>Tenaga Listrik</a:t>
            </a:r>
            <a:r>
              <a:rPr lang="en-US" sz="1400" dirty="0"/>
              <a:t>	</a:t>
            </a:r>
            <a:endParaRPr lang="en-US" sz="1400" dirty="0" smtClean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D.35.123.02.037.1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 smtClean="0"/>
              <a:t>Mengkoordinir pekerjaan Komisioning </a:t>
            </a:r>
            <a:r>
              <a:rPr lang="fi-FI" sz="1400" dirty="0"/>
              <a:t>pondasi dan </a:t>
            </a:r>
            <a:r>
              <a:rPr lang="fi-FI" sz="1400" dirty="0" smtClean="0"/>
              <a:t>tiang SUTT </a:t>
            </a:r>
            <a:endParaRPr lang="en-US" sz="1400" dirty="0"/>
          </a:p>
          <a:p>
            <a:pPr marL="1074738" indent="-363538"/>
            <a:r>
              <a:rPr lang="en-US" sz="1400" dirty="0"/>
              <a:t>D.35.123.02.038.1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/>
              <a:t>pondasi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tiang</a:t>
            </a:r>
            <a:r>
              <a:rPr lang="en-US" sz="1400" dirty="0" smtClean="0"/>
              <a:t> SUTET</a:t>
            </a:r>
          </a:p>
          <a:p>
            <a:pPr marL="1074738" indent="-363538"/>
            <a:r>
              <a:rPr lang="en-US" sz="1400" dirty="0"/>
              <a:t>D.35.123.02.039.1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/>
              <a:t>konduktor</a:t>
            </a:r>
            <a:r>
              <a:rPr lang="en-US" sz="1400" dirty="0"/>
              <a:t> </a:t>
            </a:r>
            <a:r>
              <a:rPr lang="en-US" sz="1400" dirty="0" err="1"/>
              <a:t>danaksesoris</a:t>
            </a:r>
            <a:r>
              <a:rPr lang="en-US" sz="1400" dirty="0"/>
              <a:t> SUTT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174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1074738" indent="-363538"/>
            <a:r>
              <a:rPr lang="en-US" sz="1400" dirty="0"/>
              <a:t>D.35.123.02.041.1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Komisioning </a:t>
            </a:r>
            <a:r>
              <a:rPr lang="fi-FI" sz="1400" dirty="0"/>
              <a:t>Jalur SUTT</a:t>
            </a:r>
            <a:endParaRPr lang="en-US" sz="1400" dirty="0"/>
          </a:p>
          <a:p>
            <a:pPr marL="1074738" indent="-363538"/>
            <a:r>
              <a:rPr lang="en-US" sz="1400" dirty="0"/>
              <a:t>D.35.123.02.040.1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/>
              <a:t>konduktor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aksesoris</a:t>
            </a:r>
            <a:r>
              <a:rPr lang="en-US" sz="1400" dirty="0" smtClean="0"/>
              <a:t> SUTET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 smtClean="0"/>
          </a:p>
          <a:p>
            <a:pPr marL="368300" indent="0">
              <a:buNone/>
              <a:tabLst>
                <a:tab pos="711200" algn="l"/>
              </a:tabLst>
            </a:pPr>
            <a:r>
              <a:rPr lang="sv-SE" sz="1400" dirty="0" smtClean="0"/>
              <a:t>1) </a:t>
            </a:r>
            <a:r>
              <a:rPr lang="sv-SE" sz="1400" dirty="0"/>
              <a:t>	Kepala regu Komisioning SKTT dan/atau SKLT</a:t>
            </a:r>
          </a:p>
          <a:p>
            <a:pPr marL="368300" indent="0">
              <a:buNone/>
              <a:tabLst>
                <a:tab pos="711200" algn="l"/>
              </a:tabLst>
            </a:pP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/>
              <a:t>D.35.123.02.042.1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n-NO" sz="1400" dirty="0"/>
              <a:t>Mengkoordinir </a:t>
            </a:r>
            <a:r>
              <a:rPr lang="nn-NO" sz="1400" dirty="0" smtClean="0"/>
              <a:t>Komisioning Transmisi </a:t>
            </a:r>
            <a:r>
              <a:rPr lang="nn-NO" sz="1400" dirty="0"/>
              <a:t>Tenaga Listrik</a:t>
            </a:r>
            <a:r>
              <a:rPr lang="en-US" sz="1400" dirty="0"/>
              <a:t>	</a:t>
            </a:r>
            <a:endParaRPr lang="en-US" sz="1400" dirty="0" smtClean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D.35.123.02.037.1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Komisioning </a:t>
            </a:r>
            <a:r>
              <a:rPr lang="fi-FI" sz="1400" dirty="0"/>
              <a:t>Jalur SKLT </a:t>
            </a:r>
            <a:endParaRPr lang="en-US" sz="1400" dirty="0"/>
          </a:p>
          <a:p>
            <a:pPr marL="1074738" indent="-363538"/>
            <a:r>
              <a:rPr lang="en-US" sz="1400" dirty="0"/>
              <a:t>D.35.123.02.043.1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/>
              <a:t>minyak</a:t>
            </a:r>
            <a:r>
              <a:rPr lang="en-US" sz="1400" dirty="0"/>
              <a:t> </a:t>
            </a:r>
            <a:r>
              <a:rPr lang="en-US" sz="1400" dirty="0" err="1"/>
              <a:t>insulasi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tangki</a:t>
            </a:r>
            <a:r>
              <a:rPr lang="en-US" sz="1400" dirty="0" smtClean="0"/>
              <a:t> </a:t>
            </a:r>
            <a:r>
              <a:rPr lang="en-US" sz="1400" dirty="0" err="1"/>
              <a:t>ekspansi</a:t>
            </a:r>
            <a:endParaRPr lang="en-US" sz="1400" dirty="0" smtClean="0"/>
          </a:p>
          <a:p>
            <a:pPr marL="1074738" indent="-363538"/>
            <a:r>
              <a:rPr lang="en-US" sz="1400" dirty="0"/>
              <a:t>D.35.123.02.044.1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/>
              <a:t>cross </a:t>
            </a:r>
            <a:r>
              <a:rPr lang="en-US" sz="1400" dirty="0" smtClean="0"/>
              <a:t>bounding, sealing </a:t>
            </a:r>
            <a:r>
              <a:rPr lang="en-US" sz="1400" dirty="0"/>
              <a:t>end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sambungan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SKTT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62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1074738" indent="-363538"/>
            <a:r>
              <a:rPr lang="en-US" sz="1400" dirty="0"/>
              <a:t>D.35.123.02.045.1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Komisioning </a:t>
            </a:r>
            <a:r>
              <a:rPr lang="fi-FI" sz="1400" dirty="0"/>
              <a:t>cross </a:t>
            </a:r>
            <a:r>
              <a:rPr lang="fi-FI" sz="1400" dirty="0" smtClean="0"/>
              <a:t>bounding, sealing </a:t>
            </a:r>
            <a:r>
              <a:rPr lang="fi-FI" sz="1400" dirty="0"/>
              <a:t>end dan sambungan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fi-FI" sz="1400" dirty="0" smtClean="0"/>
              <a:t>	SKLT</a:t>
            </a:r>
            <a:endParaRPr lang="en-US" sz="1400" dirty="0" smtClean="0"/>
          </a:p>
          <a:p>
            <a:pPr marL="1074738" indent="-363538"/>
            <a:r>
              <a:rPr lang="en-US" sz="1400" dirty="0"/>
              <a:t>D.35.123.02.046.1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/>
              <a:t>proteksi</a:t>
            </a:r>
            <a:r>
              <a:rPr lang="en-US" sz="1400" dirty="0"/>
              <a:t> </a:t>
            </a:r>
            <a:r>
              <a:rPr lang="en-US" sz="1400" dirty="0" err="1" smtClean="0"/>
              <a:t>minyakkabel</a:t>
            </a:r>
            <a:r>
              <a:rPr lang="en-US" sz="1400" dirty="0" smtClean="0"/>
              <a:t> SKTT</a:t>
            </a:r>
          </a:p>
          <a:p>
            <a:pPr marL="1074738" indent="-363538"/>
            <a:r>
              <a:rPr lang="en-US" sz="1400" dirty="0"/>
              <a:t>D.35.123.02.047.1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Komisioning</a:t>
            </a:r>
            <a:r>
              <a:rPr lang="en-US" sz="1400" dirty="0" smtClean="0"/>
              <a:t> </a:t>
            </a:r>
            <a:r>
              <a:rPr lang="en-US" sz="1400" dirty="0" err="1"/>
              <a:t>proteksi</a:t>
            </a:r>
            <a:r>
              <a:rPr lang="en-US" sz="1400" dirty="0"/>
              <a:t> </a:t>
            </a:r>
            <a:r>
              <a:rPr lang="en-US" sz="1400" dirty="0" err="1" smtClean="0"/>
              <a:t>minyak</a:t>
            </a:r>
            <a:r>
              <a:rPr lang="en-US" sz="1400" dirty="0" smtClean="0"/>
              <a:t> </a:t>
            </a:r>
            <a:r>
              <a:rPr lang="en-US" sz="1400" dirty="0" err="1" smtClean="0"/>
              <a:t>kabel</a:t>
            </a:r>
            <a:r>
              <a:rPr lang="en-US" sz="1400" dirty="0" smtClean="0"/>
              <a:t> SKLT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2. </a:t>
            </a:r>
            <a:r>
              <a:rPr lang="fi-FI" sz="1400" b="1" dirty="0"/>
              <a:t>	</a:t>
            </a:r>
            <a:r>
              <a:rPr lang="sv-SE" sz="1400" b="1" dirty="0"/>
              <a:t>Pelaksana Utama Komisioning Gardu Induk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sv-SE" sz="1400" b="1" dirty="0" smtClean="0"/>
              <a:t>	D.35.123.KUALIFIKASI.3.TRAGID</a:t>
            </a:r>
            <a:endParaRPr lang="sv-SE" sz="1400" b="1" dirty="0"/>
          </a:p>
          <a:p>
            <a:pPr marL="368300" indent="0">
              <a:buNone/>
              <a:tabLst>
                <a:tab pos="711200" algn="l"/>
              </a:tabLst>
            </a:pPr>
            <a:r>
              <a:rPr lang="sv-SE" sz="1400" dirty="0" smtClean="0"/>
              <a:t>1</a:t>
            </a:r>
            <a:r>
              <a:rPr lang="sv-SE" sz="1400" dirty="0"/>
              <a:t>) 	</a:t>
            </a:r>
            <a:r>
              <a:rPr lang="nb-NO" sz="1400" dirty="0"/>
              <a:t>Kepala regu Komisioning GI dan/atau GITET</a:t>
            </a:r>
            <a:r>
              <a:rPr lang="fi-FI" sz="1400" b="1" dirty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/>
              <a:t>	INTI</a:t>
            </a:r>
          </a:p>
          <a:p>
            <a:pPr marL="1074738" indent="-363538"/>
            <a:r>
              <a:rPr lang="en-US" sz="1400" dirty="0"/>
              <a:t> D.35.123.00.022.1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n-NO" sz="1400" dirty="0"/>
              <a:t>Mengkoordinir </a:t>
            </a:r>
            <a:r>
              <a:rPr lang="nn-NO" sz="1400" dirty="0" smtClean="0"/>
              <a:t>Komisioning Transmisi </a:t>
            </a:r>
            <a:r>
              <a:rPr lang="nn-NO" sz="1400" dirty="0"/>
              <a:t>Tenaga Listrik </a:t>
            </a:r>
            <a:r>
              <a:rPr lang="en-US" sz="1400" dirty="0"/>
              <a:t>	</a:t>
            </a:r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  <a:endParaRPr lang="en-US" sz="1400" dirty="0"/>
          </a:p>
          <a:p>
            <a:pPr marL="1074738" indent="-363538"/>
            <a:r>
              <a:rPr lang="en-US" sz="1400" dirty="0"/>
              <a:t>D.35.123.03.068.1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Komisioning </a:t>
            </a:r>
            <a:r>
              <a:rPr lang="fi-FI" sz="1400" dirty="0"/>
              <a:t>peralatan </a:t>
            </a:r>
            <a:r>
              <a:rPr lang="fi-FI" sz="1400" dirty="0" smtClean="0"/>
              <a:t>gardu induk</a:t>
            </a:r>
            <a:endParaRPr lang="en-US" sz="1400" dirty="0"/>
          </a:p>
          <a:p>
            <a:pPr marL="1074738" indent="-363538"/>
            <a:r>
              <a:rPr lang="en-US" sz="1400" dirty="0"/>
              <a:t>D.35.123.03.069.1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nb-NO" sz="1400" dirty="0"/>
              <a:t>Mengkoordinir </a:t>
            </a:r>
            <a:r>
              <a:rPr lang="nb-NO" sz="1400" dirty="0" smtClean="0"/>
              <a:t>pekerjaan Komisioning </a:t>
            </a:r>
            <a:r>
              <a:rPr lang="nb-NO" sz="1400" dirty="0"/>
              <a:t>media </a:t>
            </a:r>
            <a:r>
              <a:rPr lang="nb-NO" sz="1400" dirty="0" smtClean="0"/>
              <a:t>insulasitransformator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64008" indent="0">
              <a:buNone/>
              <a:tabLst>
                <a:tab pos="4000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</a:t>
            </a:r>
            <a:r>
              <a:rPr lang="en-US" sz="2400" dirty="0" smtClean="0"/>
              <a:t>PEMERIKSAAN DAN PENGUJIAN</a:t>
            </a:r>
            <a:endParaRPr lang="en-US" sz="24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015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1902</TotalTime>
  <Words>218</Words>
  <Application>Microsoft Office PowerPoint</Application>
  <PresentationFormat>On-screen Show (4:3)</PresentationFormat>
  <Paragraphs>414</Paragraphs>
  <Slides>20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Century Gothic</vt:lpstr>
      <vt:lpstr>Verdana</vt:lpstr>
      <vt:lpstr>Wingdings 2</vt:lpstr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sandi rezakie</cp:lastModifiedBy>
  <cp:revision>181</cp:revision>
  <dcterms:created xsi:type="dcterms:W3CDTF">2019-10-01T02:48:07Z</dcterms:created>
  <dcterms:modified xsi:type="dcterms:W3CDTF">2021-04-30T20:08:39Z</dcterms:modified>
</cp:coreProperties>
</file>