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737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4077072"/>
            <a:ext cx="75608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27584" y="4182179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/>
              <a:t>BIDANG </a:t>
            </a:r>
            <a:r>
              <a:rPr lang="en-US" sz="2400" b="1" dirty="0" smtClean="0"/>
              <a:t> </a:t>
            </a:r>
            <a:r>
              <a:rPr lang="en-US" sz="2400" b="1" dirty="0" smtClean="0"/>
              <a:t>TRANSMISI</a:t>
            </a:r>
            <a:endParaRPr lang="id-ID" sz="2400" b="1" dirty="0" smtClean="0"/>
          </a:p>
          <a:p>
            <a:pPr algn="ctr"/>
            <a:r>
              <a:rPr lang="id-ID" sz="2400" b="1" dirty="0" smtClean="0"/>
              <a:t>SUBBIDANG </a:t>
            </a:r>
            <a:r>
              <a:rPr lang="en-US" sz="2400" b="1" dirty="0" smtClean="0"/>
              <a:t> PEMELIHARAAN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29" y="1340768"/>
            <a:ext cx="5070925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8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385" y="1268760"/>
            <a:ext cx="8784976" cy="5256584"/>
          </a:xfrm>
        </p:spPr>
        <p:txBody>
          <a:bodyPr>
            <a:noAutofit/>
          </a:bodyPr>
          <a:lstStyle/>
          <a:p>
            <a:pPr marL="57150" indent="0">
              <a:buNone/>
              <a:tabLst>
                <a:tab pos="1085850" algn="l"/>
              </a:tabLst>
            </a:pPr>
            <a:r>
              <a:rPr lang="es-ES" sz="1400" b="1" dirty="0"/>
              <a:t>LEVEL </a:t>
            </a:r>
            <a:r>
              <a:rPr lang="es-ES" sz="1400" b="1" dirty="0" smtClean="0"/>
              <a:t>4</a:t>
            </a:r>
            <a:endParaRPr lang="sv-SE" sz="1400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1. </a:t>
            </a:r>
            <a:r>
              <a:rPr lang="fi-FI" sz="1400" b="1" dirty="0"/>
              <a:t>	Analis Muda Pemeliharaan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	D.35.125.01.KUALIFIKASI.4.TRAJAR</a:t>
            </a:r>
            <a:r>
              <a:rPr lang="sv-SE" sz="1400" b="1" dirty="0"/>
              <a:t>	</a:t>
            </a:r>
            <a:endParaRPr lang="sv-SE" sz="1400" b="1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fi-FI" sz="1400" dirty="0" smtClean="0"/>
              <a:t>1)  </a:t>
            </a:r>
            <a:r>
              <a:rPr lang="fi-FI" sz="1400" dirty="0"/>
              <a:t>Supervisor pemeliharaan Jaringan</a:t>
            </a:r>
            <a:r>
              <a:rPr lang="sv-SE" sz="1400" b="1" dirty="0"/>
              <a:t>	</a:t>
            </a:r>
            <a:endParaRPr lang="sv-SE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/>
              <a:t>	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685800" indent="-342900"/>
            <a:r>
              <a:rPr lang="en-US" sz="1400" b="1" dirty="0" smtClean="0"/>
              <a:t>D.35.125.00.071.1</a:t>
            </a:r>
            <a:endParaRPr lang="en-US" sz="1400" b="1" dirty="0"/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Mensupervisi </a:t>
            </a:r>
            <a:r>
              <a:rPr lang="fi-FI" sz="1400" dirty="0" smtClean="0"/>
              <a:t>pemeliharaan transmisi </a:t>
            </a:r>
            <a:r>
              <a:rPr lang="fi-FI" sz="1400" dirty="0"/>
              <a:t>tenaga listrik</a:t>
            </a:r>
          </a:p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D.35.125.02.028.1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Melaksanakan </a:t>
            </a:r>
            <a:r>
              <a:rPr lang="nl-NL" sz="1400" dirty="0" smtClean="0"/>
              <a:t>analisis pemeliharaan </a:t>
            </a:r>
            <a:r>
              <a:rPr lang="nl-NL" sz="1400" dirty="0"/>
              <a:t>SUTT </a:t>
            </a:r>
            <a:endParaRPr lang="fi-FI" sz="1400" dirty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 smtClean="0"/>
              <a:t>D.35.125.02.030.1</a:t>
            </a:r>
            <a:endParaRPr lang="sv-SE" sz="1400" dirty="0"/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analisis pemeliharaan </a:t>
            </a:r>
            <a:r>
              <a:rPr lang="fi-FI" sz="1400" dirty="0"/>
              <a:t>SKTT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 smtClean="0"/>
              <a:t>D.35.125.02.029.1</a:t>
            </a:r>
            <a:endParaRPr lang="sv-SE" sz="1400" dirty="0"/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Melaksanakan </a:t>
            </a:r>
            <a:r>
              <a:rPr lang="nl-NL" sz="1400" dirty="0" smtClean="0"/>
              <a:t>analisis pemeliharaan </a:t>
            </a:r>
            <a:r>
              <a:rPr lang="nl-NL" sz="1400" dirty="0"/>
              <a:t>SUTET </a:t>
            </a:r>
            <a:endParaRPr lang="nl-NL" sz="1400" dirty="0" smtClean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D.35.125.02.031.1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Melaksanakan </a:t>
            </a:r>
            <a:r>
              <a:rPr lang="nl-NL" sz="1400" dirty="0" smtClean="0"/>
              <a:t>analisis pemeliharaan SKLT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68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385" y="1268760"/>
            <a:ext cx="8784976" cy="5256584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2</a:t>
            </a:r>
            <a:r>
              <a:rPr lang="fi-FI" sz="1400" b="1" dirty="0"/>
              <a:t>. 	 Analis Muda Pemeliharaan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D.35.125.01.KUALIFIKASI.4.TRAGID</a:t>
            </a:r>
            <a:endParaRPr lang="sv-SE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endParaRPr lang="sv-SE" sz="1400" b="1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fi-FI" sz="1400" dirty="0" smtClean="0"/>
              <a:t>1</a:t>
            </a:r>
            <a:r>
              <a:rPr lang="fi-FI" sz="1400" dirty="0"/>
              <a:t>) Supervisor pemeliharaan Gardu Induk</a:t>
            </a:r>
            <a:r>
              <a:rPr lang="sv-SE" sz="1400" b="1" dirty="0"/>
              <a:t>	</a:t>
            </a:r>
            <a:endParaRPr lang="sv-SE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/>
              <a:t>	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685800" indent="-342900"/>
            <a:r>
              <a:rPr lang="en-US" sz="1400" b="1" dirty="0" smtClean="0"/>
              <a:t>D.35.125.00.071.1</a:t>
            </a:r>
            <a:endParaRPr lang="en-US" sz="1400" b="1" dirty="0"/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Mensupervisi pemeliharaan transmisi tenaga listrik</a:t>
            </a:r>
          </a:p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D.35.125.03.058.1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Melaksanakan </a:t>
            </a:r>
            <a:r>
              <a:rPr lang="nl-NL" sz="1400" dirty="0" smtClean="0"/>
              <a:t>analisis pemeliharaan </a:t>
            </a:r>
            <a:r>
              <a:rPr lang="nl-NL" sz="1400" dirty="0"/>
              <a:t>GI</a:t>
            </a:r>
            <a:endParaRPr lang="fi-FI" sz="1400" dirty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D.35.125.03.061.1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analisis pemeliharaan </a:t>
            </a:r>
            <a:r>
              <a:rPr lang="fi-FI" sz="1400" dirty="0"/>
              <a:t>Bay </a:t>
            </a:r>
            <a:r>
              <a:rPr lang="fi-FI" sz="1400" dirty="0" smtClean="0"/>
              <a:t>Transformator</a:t>
            </a:r>
          </a:p>
          <a:p>
            <a:pPr marL="711200" indent="-368300">
              <a:tabLst>
                <a:tab pos="1085850" algn="l"/>
              </a:tabLst>
            </a:pPr>
            <a:r>
              <a:rPr lang="sv-SE" sz="1400" dirty="0"/>
              <a:t>D.35.125.03.060.1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Melaksanakan </a:t>
            </a:r>
            <a:r>
              <a:rPr lang="nl-NL" sz="1400" dirty="0" smtClean="0"/>
              <a:t>analisis pemeliharaan </a:t>
            </a:r>
            <a:r>
              <a:rPr lang="nl-NL" sz="1400" dirty="0"/>
              <a:t>GIS </a:t>
            </a:r>
            <a:endParaRPr lang="nl-NL" sz="1400" dirty="0" smtClean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D.35.125.03.059.1 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Melaksanakan </a:t>
            </a:r>
            <a:r>
              <a:rPr lang="nl-NL" sz="1400" dirty="0" smtClean="0"/>
              <a:t>analisis pemeliharaan GITET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D.35.125.03.062.1 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Melaksanakan </a:t>
            </a:r>
            <a:r>
              <a:rPr lang="nl-NL" sz="1400" dirty="0" smtClean="0"/>
              <a:t>analisis pemeliharaan Switchgear</a:t>
            </a:r>
          </a:p>
          <a:p>
            <a:pPr marL="711200" indent="-368300">
              <a:tabLst>
                <a:tab pos="1085850" algn="l"/>
              </a:tabLst>
            </a:pPr>
            <a:r>
              <a:rPr lang="sv-SE" sz="1400" dirty="0"/>
              <a:t>D.35.125.02.131.1 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Melaksanakan </a:t>
            </a:r>
            <a:r>
              <a:rPr lang="nl-NL" sz="1400" dirty="0" smtClean="0"/>
              <a:t>analisis pemeliharaan </a:t>
            </a:r>
            <a:r>
              <a:rPr lang="nl-NL" sz="1400" dirty="0"/>
              <a:t>common facility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/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435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385" y="1268760"/>
            <a:ext cx="8784976" cy="5256584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LEVEL 5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</a:t>
            </a:r>
            <a:r>
              <a:rPr lang="fi-FI" sz="1400" b="1" dirty="0" smtClean="0"/>
              <a:t>. 	Analis </a:t>
            </a:r>
            <a:r>
              <a:rPr lang="fi-FI" sz="1400" b="1" dirty="0"/>
              <a:t>Madya Pemeliharaan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D.35.125.01.KUALIFIKASI.5.TRAJAR</a:t>
            </a:r>
            <a:r>
              <a:rPr lang="sv-SE" sz="1400" b="1" dirty="0" smtClean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fi-FI" sz="1400" dirty="0" smtClean="0"/>
              <a:t>1</a:t>
            </a:r>
            <a:r>
              <a:rPr lang="fi-FI" sz="1400" dirty="0"/>
              <a:t>) </a:t>
            </a:r>
            <a:r>
              <a:rPr lang="fi-FI" sz="1400" dirty="0" smtClean="0"/>
              <a:t> Asman </a:t>
            </a:r>
            <a:r>
              <a:rPr lang="fi-FI" sz="1400" dirty="0"/>
              <a:t>pemeliharaan Jaringan Transmisi</a:t>
            </a:r>
            <a:r>
              <a:rPr lang="sv-SE" sz="1400" b="1" dirty="0"/>
              <a:t>	</a:t>
            </a:r>
            <a:endParaRPr lang="sv-SE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/>
              <a:t>	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685800" indent="-342900"/>
            <a:r>
              <a:rPr lang="en-US" sz="1400" b="1" dirty="0"/>
              <a:t>D.35.125.00.004.1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pemeliharaan transmisi </a:t>
            </a:r>
            <a:r>
              <a:rPr lang="fi-FI" sz="1400" dirty="0"/>
              <a:t>tenaga listrik</a:t>
            </a:r>
            <a:endParaRPr lang="fi-FI" sz="1400" dirty="0" smtClean="0"/>
          </a:p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D.35.125.02.032.1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pemeliharaan SUTT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 smtClean="0"/>
              <a:t>D.35.125.02.034.1 </a:t>
            </a:r>
            <a:endParaRPr lang="sv-SE" sz="1400" dirty="0"/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pemeliharaan </a:t>
            </a:r>
            <a:r>
              <a:rPr lang="fi-FI" sz="1400" dirty="0"/>
              <a:t>SKTT</a:t>
            </a:r>
            <a:endParaRPr lang="fi-FI" sz="1400" dirty="0" smtClean="0"/>
          </a:p>
          <a:p>
            <a:pPr marL="711200" indent="-368300">
              <a:tabLst>
                <a:tab pos="1085850" algn="l"/>
              </a:tabLst>
            </a:pPr>
            <a:r>
              <a:rPr lang="sv-SE" sz="1400" dirty="0"/>
              <a:t>D.35.125.02.033.1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pemeliharaan SUTET</a:t>
            </a:r>
            <a:endParaRPr lang="nl-NL" sz="1400" dirty="0" smtClean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D.35.125.02.035.1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pemeliharaan SKLT</a:t>
            </a:r>
            <a:endParaRPr lang="nl-NL" sz="1400" dirty="0" smtClean="0"/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/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01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385" y="1268760"/>
            <a:ext cx="8784976" cy="5256584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2. 	Analis </a:t>
            </a:r>
            <a:r>
              <a:rPr lang="fi-FI" sz="1400" b="1" dirty="0"/>
              <a:t>Madya Pemeliharaan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D.35.125.01.KUALIFIKASI.5.TRAGID </a:t>
            </a:r>
            <a:r>
              <a:rPr lang="sv-SE" sz="1400" b="1" dirty="0" smtClean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fi-FI" sz="1400" dirty="0" smtClean="0"/>
              <a:t>1</a:t>
            </a:r>
            <a:r>
              <a:rPr lang="fi-FI" sz="1400" dirty="0"/>
              <a:t>) Asman pemeliharaan Gardu Induk </a:t>
            </a:r>
            <a:r>
              <a:rPr lang="sv-SE" sz="1400" b="1" dirty="0"/>
              <a:t>	</a:t>
            </a:r>
            <a:endParaRPr lang="sv-SE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/>
              <a:t>	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685800" indent="-342900"/>
            <a:r>
              <a:rPr lang="en-US" sz="1400" b="1" dirty="0"/>
              <a:t>D.35.125.00.004.1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 Menetapkan Hasil </a:t>
            </a:r>
            <a:r>
              <a:rPr lang="fi-FI" sz="1400" dirty="0" smtClean="0"/>
              <a:t>pemeliharaan transmisi </a:t>
            </a:r>
            <a:r>
              <a:rPr lang="fi-FI" sz="1400" dirty="0"/>
              <a:t>tenaga listrik</a:t>
            </a:r>
            <a:endParaRPr lang="fi-FI" sz="1400" dirty="0" smtClean="0"/>
          </a:p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D.35.125.03.064.1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Menetapkan </a:t>
            </a:r>
            <a:r>
              <a:rPr lang="fi-FI" sz="1400" dirty="0"/>
              <a:t>Hasil </a:t>
            </a:r>
            <a:r>
              <a:rPr lang="fi-FI" sz="1400" dirty="0" smtClean="0"/>
              <a:t>pemeliharaan GI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D.35.125.03.067.1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 smtClean="0"/>
              <a:t>	</a:t>
            </a:r>
            <a:r>
              <a:rPr lang="en-US" sz="1400" dirty="0" err="1" smtClean="0"/>
              <a:t>Menetapkan</a:t>
            </a:r>
            <a:r>
              <a:rPr lang="en-US" sz="1400" dirty="0" smtClean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 smtClean="0"/>
              <a:t>pemeliharaan</a:t>
            </a:r>
            <a:r>
              <a:rPr lang="en-US" sz="1400" dirty="0" smtClean="0"/>
              <a:t> common </a:t>
            </a:r>
            <a:r>
              <a:rPr lang="en-US" sz="1400" dirty="0"/>
              <a:t>facility</a:t>
            </a:r>
            <a:endParaRPr lang="fi-FI" sz="1400" dirty="0" smtClean="0"/>
          </a:p>
          <a:p>
            <a:pPr marL="711200" indent="-368300">
              <a:tabLst>
                <a:tab pos="1085850" algn="l"/>
              </a:tabLst>
            </a:pPr>
            <a:r>
              <a:rPr lang="sv-SE" sz="1400" dirty="0"/>
              <a:t>D.35.125.03.066.1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Menetapkan </a:t>
            </a:r>
            <a:r>
              <a:rPr lang="fi-FI" sz="1400" dirty="0"/>
              <a:t>Hasil </a:t>
            </a:r>
            <a:r>
              <a:rPr lang="fi-FI" sz="1400" dirty="0" smtClean="0"/>
              <a:t>pemeliharaan GIS</a:t>
            </a:r>
            <a:endParaRPr lang="nl-NL" sz="1400" dirty="0" smtClean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D.35.125.03.065.1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Menetapkan </a:t>
            </a:r>
            <a:r>
              <a:rPr lang="fi-FI" sz="1400" dirty="0"/>
              <a:t>Hasil </a:t>
            </a:r>
            <a:r>
              <a:rPr lang="fi-FI" sz="1400" dirty="0" smtClean="0"/>
              <a:t>pemeliharaan GITET</a:t>
            </a:r>
            <a:endParaRPr lang="nl-NL" sz="1400" dirty="0" smtClean="0"/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 smtClean="0"/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 smtClean="0"/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039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385" y="1268760"/>
            <a:ext cx="8784976" cy="5256584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LEVEL 6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</a:t>
            </a:r>
            <a:r>
              <a:rPr lang="fi-FI" sz="1400" b="1" dirty="0" smtClean="0"/>
              <a:t>. 	Analis </a:t>
            </a:r>
            <a:r>
              <a:rPr lang="fi-FI" sz="1400" b="1" dirty="0"/>
              <a:t>Utama Pemeliharaan Sistem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D.35.125.01.KUALIFIKASI.6.TRATEL</a:t>
            </a:r>
            <a:r>
              <a:rPr lang="sv-SE" sz="1400" b="1" dirty="0" smtClean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fi-FI" sz="1400" dirty="0" smtClean="0"/>
              <a:t>1</a:t>
            </a:r>
            <a:r>
              <a:rPr lang="fi-FI" sz="1400" dirty="0"/>
              <a:t>) </a:t>
            </a:r>
            <a:r>
              <a:rPr lang="fi-FI" sz="1400" dirty="0" smtClean="0"/>
              <a:t> Manajer</a:t>
            </a:r>
            <a:r>
              <a:rPr lang="sv-SE" sz="1400" b="1" dirty="0"/>
              <a:t>	</a:t>
            </a:r>
            <a:endParaRPr lang="sv-SE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/>
              <a:t>	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685800" indent="-342900"/>
            <a:r>
              <a:rPr lang="en-US" sz="1400" b="1" dirty="0" smtClean="0"/>
              <a:t>D.35.125.00.073.1</a:t>
            </a:r>
            <a:endParaRPr lang="en-US" sz="1400" b="1" dirty="0"/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Mengelola </a:t>
            </a:r>
            <a:r>
              <a:rPr lang="fi-FI" sz="1400" dirty="0" smtClean="0"/>
              <a:t>Pelaksanaan pemeliharaan </a:t>
            </a:r>
            <a:r>
              <a:rPr lang="fi-FI" sz="1400" dirty="0"/>
              <a:t>Transmisi </a:t>
            </a:r>
            <a:r>
              <a:rPr lang="fi-FI" sz="1400" dirty="0" smtClean="0"/>
              <a:t>Tenaga Listrik</a:t>
            </a:r>
          </a:p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1</a:t>
            </a:r>
            <a:r>
              <a:rPr lang="en-US" sz="1400" b="1" dirty="0" smtClean="0"/>
              <a:t>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D.35.125.02.036.1 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Mengelola dan </a:t>
            </a:r>
            <a:r>
              <a:rPr lang="nl-NL" sz="1400" dirty="0" smtClean="0"/>
              <a:t>Mengembangkan Metode </a:t>
            </a:r>
            <a:r>
              <a:rPr lang="nl-NL" sz="1400" dirty="0"/>
              <a:t>pemeliharaan Jaringan</a:t>
            </a:r>
            <a:endParaRPr lang="fi-FI" sz="1400" dirty="0" smtClean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D.35.125.03.068.1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Mengelola dan </a:t>
            </a:r>
            <a:r>
              <a:rPr lang="fi-FI" sz="1400" dirty="0" smtClean="0"/>
              <a:t>Mengembangkan Metode </a:t>
            </a:r>
            <a:r>
              <a:rPr lang="fi-FI" sz="1400" dirty="0"/>
              <a:t>pemeliharaan </a:t>
            </a:r>
            <a:r>
              <a:rPr lang="fi-FI" sz="1400" dirty="0" smtClean="0"/>
              <a:t>Gardu Induk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307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1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	Pelaksana Muda Pemeliharaan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D.35.125.01.KUALIFIKASI.1.TRATEL       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dirty="0"/>
              <a:t>	</a:t>
            </a:r>
            <a:r>
              <a:rPr lang="fi-FI" sz="1400" dirty="0" smtClean="0"/>
              <a:t>1</a:t>
            </a:r>
            <a:r>
              <a:rPr lang="fi-FI" sz="1400" dirty="0"/>
              <a:t>) </a:t>
            </a:r>
            <a:r>
              <a:rPr lang="fi-FI" sz="1400" dirty="0" smtClean="0"/>
              <a:t> Tenaga </a:t>
            </a:r>
            <a:r>
              <a:rPr lang="fi-FI" sz="1400" dirty="0"/>
              <a:t>Bantu pemeliharaan Transmisi Tenaga Listrik</a:t>
            </a:r>
            <a:endParaRPr lang="id-ID" sz="1400" dirty="0"/>
          </a:p>
          <a:p>
            <a:pPr marL="709613" indent="-346075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711200" indent="-347663"/>
            <a:r>
              <a:rPr lang="en-US" sz="1400" dirty="0"/>
              <a:t>D.35.125.00.001.1</a:t>
            </a:r>
          </a:p>
          <a:p>
            <a:pPr marL="711200" indent="-347663"/>
            <a:r>
              <a:rPr lang="fi-FI" sz="1400" dirty="0"/>
              <a:t>Membantu </a:t>
            </a:r>
            <a:r>
              <a:rPr lang="fi-FI" sz="1400" dirty="0" smtClean="0"/>
              <a:t>Pelaksanaan pemeliharaan </a:t>
            </a:r>
            <a:r>
              <a:rPr lang="fi-FI" sz="1400" dirty="0"/>
              <a:t>Transmisi </a:t>
            </a:r>
            <a:r>
              <a:rPr lang="fi-FI" sz="1400" dirty="0" smtClean="0"/>
              <a:t>Tenaga Listrik </a:t>
            </a:r>
          </a:p>
          <a:p>
            <a:pPr marL="363537" indent="0">
              <a:buNone/>
            </a:pPr>
            <a:endParaRPr lang="fi-FI" sz="1400" dirty="0"/>
          </a:p>
          <a:p>
            <a:pPr marL="363537" indent="0">
              <a:buNone/>
            </a:pPr>
            <a:r>
              <a:rPr lang="sv-SE" sz="1400" b="1" dirty="0"/>
              <a:t>LEVEL 2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	</a:t>
            </a:r>
            <a:r>
              <a:rPr lang="sv-SE" sz="1400" b="1" dirty="0"/>
              <a:t>Pelaksana Madya Pemeliharaan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D.35.125.01.KUALIFIKASI.2.TRAJAR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en-US" sz="1400" dirty="0" smtClean="0"/>
              <a:t>1</a:t>
            </a:r>
            <a:r>
              <a:rPr lang="en-US" sz="1400" dirty="0"/>
              <a:t>) </a:t>
            </a:r>
            <a:r>
              <a:rPr lang="fi-FI" sz="1400" dirty="0"/>
              <a:t>Pelaksana madya pemeliharaan SUTT dan/atau SUTET</a:t>
            </a:r>
            <a:endParaRPr lang="sv-SE" sz="1400" b="1" dirty="0"/>
          </a:p>
          <a:p>
            <a:pPr marL="342900" indent="0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685800" indent="-342900"/>
            <a:r>
              <a:rPr lang="en-US" sz="1400" b="1" dirty="0"/>
              <a:t>D.35.125.02.006.1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pemeliharaan pondasi </a:t>
            </a:r>
            <a:r>
              <a:rPr lang="fi-FI" sz="1400" dirty="0"/>
              <a:t>dan tiang </a:t>
            </a:r>
            <a:r>
              <a:rPr lang="fi-FI" sz="1400" dirty="0" smtClean="0"/>
              <a:t>SUTT</a:t>
            </a:r>
          </a:p>
          <a:p>
            <a:pPr marL="628650" indent="-285750">
              <a:tabLst>
                <a:tab pos="685800" algn="l"/>
              </a:tabLst>
            </a:pPr>
            <a:r>
              <a:rPr lang="fi-FI" sz="1400" dirty="0"/>
              <a:t>	</a:t>
            </a:r>
            <a:r>
              <a:rPr lang="en-US" sz="1400" b="1" dirty="0"/>
              <a:t>D.35.125.02.008.1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Melaksanakan pemeliharaan konduktor dan aksesoris SUTT</a:t>
            </a:r>
          </a:p>
          <a:p>
            <a:pPr marL="342900" indent="0">
              <a:buNone/>
              <a:tabLst>
                <a:tab pos="6858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88116"/>
            <a:ext cx="8784976" cy="5040560"/>
          </a:xfrm>
        </p:spPr>
        <p:txBody>
          <a:bodyPr>
            <a:noAutofit/>
          </a:bodyPr>
          <a:lstStyle/>
          <a:p>
            <a:pPr marL="3429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D.35.125.02.007.1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pemeliharaan pondasi </a:t>
            </a:r>
            <a:r>
              <a:rPr lang="fi-FI" sz="1400" dirty="0"/>
              <a:t>dan tiang SUTET	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 smtClean="0"/>
              <a:t>D.35.125.02.009.1</a:t>
            </a:r>
            <a:endParaRPr lang="sv-SE" sz="1400" dirty="0"/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pemeliharaan konduktor </a:t>
            </a:r>
            <a:r>
              <a:rPr lang="fi-FI" sz="1400" dirty="0"/>
              <a:t>dan aksesoris SUTET</a:t>
            </a:r>
            <a:r>
              <a:rPr lang="es-ES" sz="1400" dirty="0"/>
              <a:t>	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</a:t>
            </a:r>
            <a:r>
              <a:rPr lang="fi-FI" sz="1400" dirty="0" smtClean="0"/>
              <a:t>2)  </a:t>
            </a:r>
            <a:r>
              <a:rPr lang="es-ES" sz="1400" dirty="0" err="1"/>
              <a:t>Pelaksana</a:t>
            </a:r>
            <a:r>
              <a:rPr lang="es-ES" sz="1400" dirty="0"/>
              <a:t> </a:t>
            </a:r>
            <a:r>
              <a:rPr lang="es-ES" sz="1400" dirty="0" err="1"/>
              <a:t>madya</a:t>
            </a:r>
            <a:r>
              <a:rPr lang="es-ES" sz="1400" dirty="0"/>
              <a:t> </a:t>
            </a:r>
            <a:r>
              <a:rPr lang="es-ES" sz="1400" dirty="0" err="1"/>
              <a:t>pemeliharaan</a:t>
            </a:r>
            <a:r>
              <a:rPr lang="es-ES" sz="1400" dirty="0"/>
              <a:t> SKTT dan/</a:t>
            </a:r>
            <a:r>
              <a:rPr lang="es-ES" sz="1400" dirty="0" err="1"/>
              <a:t>atau</a:t>
            </a:r>
            <a:r>
              <a:rPr lang="es-ES" sz="1400" dirty="0"/>
              <a:t> </a:t>
            </a:r>
            <a:r>
              <a:rPr lang="es-ES" sz="1400" dirty="0" smtClean="0"/>
              <a:t>SKLT</a:t>
            </a:r>
          </a:p>
          <a:p>
            <a:pPr marL="342900" indent="0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/>
          </a:p>
          <a:p>
            <a:pPr marL="685800" indent="-342900"/>
            <a:r>
              <a:rPr lang="en-US" sz="1400" b="1" dirty="0"/>
              <a:t>D.35.125.02.010.1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pemeliharaan Jalur </a:t>
            </a:r>
            <a:r>
              <a:rPr lang="fi-FI" sz="1400" dirty="0"/>
              <a:t>SKTT </a:t>
            </a:r>
          </a:p>
          <a:p>
            <a:pPr marL="628650" indent="-285750">
              <a:tabLst>
                <a:tab pos="685800" algn="l"/>
              </a:tabLst>
            </a:pPr>
            <a:r>
              <a:rPr lang="fi-FI" sz="1400" dirty="0"/>
              <a:t>	</a:t>
            </a:r>
            <a:r>
              <a:rPr lang="en-US" sz="1400" b="1" dirty="0"/>
              <a:t>D.35.125.02.012.1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pemeliharaan minyak </a:t>
            </a:r>
            <a:r>
              <a:rPr lang="fi-FI" sz="1400" dirty="0"/>
              <a:t>insulasi dan </a:t>
            </a:r>
            <a:r>
              <a:rPr lang="fi-FI" sz="1400" dirty="0" smtClean="0"/>
              <a:t>tangki ekspansi</a:t>
            </a:r>
          </a:p>
          <a:p>
            <a:pPr marL="628650" indent="-285750">
              <a:tabLst>
                <a:tab pos="685800" algn="l"/>
              </a:tabLst>
            </a:pPr>
            <a:r>
              <a:rPr lang="en-US" sz="1400" b="1" dirty="0" smtClean="0"/>
              <a:t> D.35.125.02.013.1</a:t>
            </a:r>
            <a:endParaRPr lang="en-US" sz="1400" b="1" dirty="0"/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pemeliharaan cross </a:t>
            </a:r>
            <a:r>
              <a:rPr lang="fi-FI" sz="1400" dirty="0"/>
              <a:t>bounding, sealing end </a:t>
            </a:r>
            <a:r>
              <a:rPr lang="fi-FI" sz="1400" dirty="0" smtClean="0"/>
              <a:t>dan sambungan SKTT</a:t>
            </a:r>
          </a:p>
          <a:p>
            <a:pPr marL="3429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D.35.125.02.011.1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Melaksanakan pemeliharaan Jalur </a:t>
            </a:r>
            <a:r>
              <a:rPr lang="fi-FI" sz="1400" dirty="0"/>
              <a:t>SKLT 	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D.35.125.02.014.1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Melaksanakan pemeliharaan cross </a:t>
            </a:r>
            <a:r>
              <a:rPr lang="fi-FI" sz="1400" dirty="0"/>
              <a:t>bounding, sealing end </a:t>
            </a:r>
            <a:r>
              <a:rPr lang="fi-FI" sz="1400" dirty="0" smtClean="0"/>
              <a:t>dan 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fi-FI" sz="1400" dirty="0" smtClean="0"/>
              <a:t>sambungan </a:t>
            </a:r>
            <a:r>
              <a:rPr lang="fi-FI" sz="1400" dirty="0"/>
              <a:t>SKLT</a:t>
            </a:r>
            <a:endParaRPr lang="en-US" sz="1400" dirty="0"/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endParaRPr lang="es-ES" sz="1400" dirty="0" smtClean="0"/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endParaRPr lang="sv-SE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63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256584"/>
          </a:xfrm>
        </p:spPr>
        <p:txBody>
          <a:bodyPr>
            <a:noAutofit/>
          </a:bodyPr>
          <a:lstStyle/>
          <a:p>
            <a:pPr marL="685800" indent="-342900"/>
            <a:r>
              <a:rPr lang="sv-SE" sz="1400" dirty="0"/>
              <a:t>D.35.125.02.015.1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 Melaksanakan </a:t>
            </a:r>
            <a:r>
              <a:rPr lang="fi-FI" sz="1400" dirty="0" smtClean="0"/>
              <a:t>pemeliharaan proteksi </a:t>
            </a:r>
            <a:r>
              <a:rPr lang="fi-FI" sz="1400" dirty="0"/>
              <a:t>minyak kabel SKLT 	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D.35.125.02.016.1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 Melaksanakan </a:t>
            </a:r>
            <a:r>
              <a:rPr lang="fi-FI" sz="1400" dirty="0" smtClean="0"/>
              <a:t>pemeliharaan proteksi </a:t>
            </a:r>
            <a:r>
              <a:rPr lang="fi-FI" sz="1400" dirty="0"/>
              <a:t>minyak kabel SKTT </a:t>
            </a:r>
            <a:r>
              <a:rPr lang="es-ES" sz="1400" dirty="0"/>
              <a:t>	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es-ES" sz="1400" dirty="0" smtClean="0"/>
          </a:p>
          <a:p>
            <a:pPr marL="711200" indent="-654050">
              <a:buNone/>
              <a:tabLst>
                <a:tab pos="1085850" algn="l"/>
              </a:tabLst>
            </a:pPr>
            <a:r>
              <a:rPr lang="es-ES" sz="1400" b="1" dirty="0" smtClean="0"/>
              <a:t>LEVEL 2</a:t>
            </a:r>
            <a:endParaRPr lang="sv-SE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2</a:t>
            </a:r>
            <a:r>
              <a:rPr lang="fi-FI" sz="1400" b="1" dirty="0" smtClean="0"/>
              <a:t>. </a:t>
            </a:r>
            <a:r>
              <a:rPr lang="fi-FI" sz="1400" b="1" dirty="0"/>
              <a:t>	</a:t>
            </a:r>
            <a:r>
              <a:rPr lang="sv-SE" sz="1400" b="1" dirty="0"/>
              <a:t>Pelaksana Madya Pemeliharaan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D.35.125.01.KUALIFIKASI.2.TRAGID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</a:t>
            </a:r>
            <a:r>
              <a:rPr lang="fi-FI" sz="1400" dirty="0" smtClean="0"/>
              <a:t>1</a:t>
            </a:r>
            <a:r>
              <a:rPr lang="fi-FI" sz="1400" dirty="0"/>
              <a:t>) Pelaksana madya pemeliharaan GI dan/atau GITET</a:t>
            </a:r>
            <a:endParaRPr lang="sv-SE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 smtClean="0"/>
              <a:t>	INTI</a:t>
            </a:r>
            <a:endParaRPr lang="sv-SE" sz="1400" b="1" dirty="0"/>
          </a:p>
          <a:p>
            <a:pPr marL="685800" indent="-342900"/>
            <a:r>
              <a:rPr lang="en-US" sz="1400" b="1" dirty="0"/>
              <a:t>D.35.125.03.037.1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Melaksanakan pemeliharaan peralatan </a:t>
            </a:r>
            <a:r>
              <a:rPr lang="fi-FI" sz="1400" dirty="0"/>
              <a:t>gardu induk</a:t>
            </a:r>
          </a:p>
          <a:p>
            <a:pPr marL="628650" indent="-285750">
              <a:tabLst>
                <a:tab pos="685800" algn="l"/>
              </a:tabLst>
            </a:pPr>
            <a:r>
              <a:rPr lang="fi-FI" sz="1400" dirty="0"/>
              <a:t>	</a:t>
            </a:r>
            <a:r>
              <a:rPr lang="en-US" sz="1400" b="1" dirty="0" smtClean="0"/>
              <a:t>D.35.125.03.040.1</a:t>
            </a:r>
            <a:endParaRPr lang="en-US" sz="1400" b="1" dirty="0"/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 Melaksanakan </a:t>
            </a:r>
            <a:r>
              <a:rPr lang="fi-FI" sz="1400" dirty="0" smtClean="0"/>
              <a:t>pemeliharaan proteksi </a:t>
            </a:r>
            <a:r>
              <a:rPr lang="fi-FI" sz="1400" dirty="0"/>
              <a:t>internal transformator</a:t>
            </a:r>
            <a:endParaRPr lang="fi-FI" sz="1400" dirty="0" smtClean="0"/>
          </a:p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D.35.125.03.038.1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 </a:t>
            </a:r>
            <a:r>
              <a:rPr lang="fi-FI" sz="1400" dirty="0" smtClean="0"/>
              <a:t>Melaksanakan pemeliharaan kumparan</a:t>
            </a:r>
            <a:r>
              <a:rPr lang="fi-FI" sz="1400" dirty="0"/>
              <a:t>, inti besi dan </a:t>
            </a:r>
            <a:r>
              <a:rPr lang="fi-FI" sz="1400" dirty="0" smtClean="0"/>
              <a:t>alat bantunya </a:t>
            </a:r>
            <a:r>
              <a:rPr lang="fi-FI" sz="1400" dirty="0"/>
              <a:t>pada transformator 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D.35.125.03.039.1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 smtClean="0"/>
              <a:t>	</a:t>
            </a:r>
            <a:r>
              <a:rPr lang="fi-FI" sz="1400" dirty="0" smtClean="0"/>
              <a:t> </a:t>
            </a:r>
            <a:r>
              <a:rPr lang="fi-FI" sz="1400" dirty="0"/>
              <a:t>Melaksanakan </a:t>
            </a:r>
            <a:r>
              <a:rPr lang="fi-FI" sz="1400" dirty="0" smtClean="0"/>
              <a:t>pemeliharaan media </a:t>
            </a:r>
            <a:r>
              <a:rPr lang="fi-FI" sz="1400" dirty="0"/>
              <a:t>insulasi transformator </a:t>
            </a:r>
            <a:endParaRPr lang="fi-FI" sz="1400" dirty="0" smtClean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D.35.125.03.041.1 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 </a:t>
            </a:r>
            <a:r>
              <a:rPr lang="fi-FI" sz="1400" dirty="0" smtClean="0"/>
              <a:t>Melaksanakan pemeliharaan proteksi </a:t>
            </a:r>
            <a:r>
              <a:rPr lang="fi-FI" sz="1400" dirty="0"/>
              <a:t>bay transformator</a:t>
            </a:r>
            <a:endParaRPr lang="es-ES" sz="1400" dirty="0" smtClean="0"/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endParaRPr lang="sv-SE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24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256584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</a:t>
            </a:r>
            <a:r>
              <a:rPr lang="fi-FI" sz="1400" dirty="0"/>
              <a:t>2) Pelaksana madya pemeliharaan </a:t>
            </a:r>
            <a:r>
              <a:rPr lang="fi-FI" sz="1400" dirty="0" smtClean="0"/>
              <a:t>Switchgear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INTI</a:t>
            </a:r>
            <a:endParaRPr lang="sv-SE" sz="1400" b="1" dirty="0"/>
          </a:p>
          <a:p>
            <a:pPr marL="685800" indent="-342900"/>
            <a:r>
              <a:rPr lang="en-US" sz="1400" b="1" dirty="0"/>
              <a:t>D.35.125.03.045.1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pemeliharaan proteksi </a:t>
            </a:r>
            <a:r>
              <a:rPr lang="fi-FI" sz="1400" dirty="0"/>
              <a:t>switchgear</a:t>
            </a:r>
          </a:p>
          <a:p>
            <a:pPr marL="628650" indent="-285750">
              <a:tabLst>
                <a:tab pos="685800" algn="l"/>
              </a:tabLst>
            </a:pPr>
            <a:r>
              <a:rPr lang="fi-FI" sz="1400" dirty="0"/>
              <a:t>	</a:t>
            </a:r>
            <a:r>
              <a:rPr lang="en-US" sz="1400" b="1" dirty="0"/>
              <a:t>D.35.125.03.042.1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 Melaksanakan </a:t>
            </a:r>
            <a:r>
              <a:rPr lang="fi-FI" sz="1400" dirty="0" smtClean="0"/>
              <a:t>pemeliharaan peralatan </a:t>
            </a:r>
            <a:r>
              <a:rPr lang="fi-FI" sz="1400" dirty="0"/>
              <a:t>pemutus daya </a:t>
            </a:r>
            <a:endParaRPr lang="fi-FI" sz="1400" dirty="0" smtClean="0"/>
          </a:p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1</a:t>
            </a:r>
            <a:r>
              <a:rPr lang="en-US" sz="1400" b="1" dirty="0" smtClean="0"/>
              <a:t>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D.35.125.03.043.1 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pemeliharaan peralatan </a:t>
            </a:r>
            <a:r>
              <a:rPr lang="fi-FI" sz="1400" dirty="0"/>
              <a:t>pemisah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D.35.125.03.044.1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 smtClean="0"/>
              <a:t>	</a:t>
            </a:r>
            <a:r>
              <a:rPr lang="fi-FI" sz="1400" dirty="0" smtClean="0"/>
              <a:t>Melaksanakan pemeliharaan transformator auxilliary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fi-FI" sz="1400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dirty="0" smtClean="0"/>
              <a:t>	3</a:t>
            </a:r>
            <a:r>
              <a:rPr lang="fi-FI" sz="1400" dirty="0"/>
              <a:t>) Pelaksana madya pemeliharaan Common Facility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INTI</a:t>
            </a:r>
          </a:p>
          <a:p>
            <a:pPr marL="685800" indent="-342900"/>
            <a:r>
              <a:rPr lang="en-US" sz="1400" b="1" dirty="0"/>
              <a:t>D.35.125.03.046.1 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pemeliharaan common </a:t>
            </a:r>
            <a:r>
              <a:rPr lang="fi-FI" sz="1400" dirty="0"/>
              <a:t>facility gardu induk 	</a:t>
            </a:r>
            <a:endParaRPr lang="fi-FI" sz="1400" dirty="0" smtClean="0"/>
          </a:p>
          <a:p>
            <a:pPr marL="628650" indent="-285750">
              <a:tabLst>
                <a:tab pos="685800" algn="l"/>
              </a:tabLst>
            </a:pPr>
            <a:r>
              <a:rPr lang="fi-FI" sz="1400" b="1" dirty="0"/>
              <a:t>	</a:t>
            </a:r>
            <a:r>
              <a:rPr lang="en-US" sz="1400" b="1" dirty="0"/>
              <a:t>D.35.125.03.047.1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 Melaksanakan </a:t>
            </a:r>
            <a:r>
              <a:rPr lang="fi-FI" sz="1400" dirty="0" smtClean="0"/>
              <a:t>pemeliharaan SCADA/TEL  </a:t>
            </a:r>
            <a:endParaRPr lang="fi-FI" sz="1400" dirty="0"/>
          </a:p>
          <a:p>
            <a:pPr marL="711200" indent="-368300">
              <a:buNone/>
              <a:tabLst>
                <a:tab pos="1085850" algn="l"/>
              </a:tabLst>
            </a:pPr>
            <a:endParaRPr lang="fi-FI" sz="1400" dirty="0" smtClean="0"/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endParaRPr lang="sv-SE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58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256584"/>
          </a:xfrm>
        </p:spPr>
        <p:txBody>
          <a:bodyPr>
            <a:noAutofit/>
          </a:bodyPr>
          <a:lstStyle/>
          <a:p>
            <a:pPr marL="57150" indent="0">
              <a:buNone/>
              <a:tabLst>
                <a:tab pos="1085850" algn="l"/>
              </a:tabLst>
            </a:pPr>
            <a:r>
              <a:rPr lang="es-ES" sz="1400" b="1" dirty="0"/>
              <a:t>LEVEL 3</a:t>
            </a:r>
            <a:endParaRPr lang="sv-SE" sz="1400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1. </a:t>
            </a:r>
            <a:r>
              <a:rPr lang="fi-FI" sz="1400" b="1" dirty="0"/>
              <a:t>	Pelaksana Utama Pemeliharaan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D.35.125.01.KUALIFIKASI.3.TRAJAR</a:t>
            </a:r>
            <a:r>
              <a:rPr lang="sv-SE" sz="1400" b="1" dirty="0"/>
              <a:t>	</a:t>
            </a:r>
            <a:endParaRPr lang="sv-SE" sz="1400" b="1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fi-FI" sz="1400" dirty="0" smtClean="0"/>
              <a:t>1</a:t>
            </a:r>
            <a:r>
              <a:rPr lang="fi-FI" sz="1400" dirty="0"/>
              <a:t>) </a:t>
            </a:r>
            <a:r>
              <a:rPr lang="fi-FI" sz="1400" dirty="0" smtClean="0"/>
              <a:t> Kepala </a:t>
            </a:r>
            <a:r>
              <a:rPr lang="fi-FI" sz="1400" dirty="0"/>
              <a:t>regu pemeliharaan SUTT dan/atau SUTET</a:t>
            </a:r>
            <a:endParaRPr lang="sv-SE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/>
              <a:t>	INTI</a:t>
            </a:r>
          </a:p>
          <a:p>
            <a:pPr marL="685800" indent="-342900"/>
            <a:r>
              <a:rPr lang="en-US" sz="1400" b="1" dirty="0"/>
              <a:t>D.35.125.00.070.1 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Transmisi </a:t>
            </a:r>
            <a:r>
              <a:rPr lang="fi-FI" sz="1400" dirty="0" smtClean="0"/>
              <a:t>Tenaga Listrik</a:t>
            </a:r>
            <a:endParaRPr lang="fi-FI" sz="1400" dirty="0"/>
          </a:p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D.35.125.02.017.1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 smtClean="0"/>
              <a:t>Mengkoordinir pekerjaan pemeliharaan </a:t>
            </a:r>
            <a:r>
              <a:rPr lang="nl-NL" sz="1400" dirty="0"/>
              <a:t>pondasi dan </a:t>
            </a:r>
            <a:r>
              <a:rPr lang="nl-NL" sz="1400" dirty="0" smtClean="0"/>
              <a:t>tiang SUTT </a:t>
            </a:r>
            <a:endParaRPr lang="fi-FI" sz="1400" dirty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D.35.125.02.019.1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Mengkoordinir pekerjaan pemeliharaan </a:t>
            </a:r>
            <a:r>
              <a:rPr lang="fi-FI" sz="1400" dirty="0"/>
              <a:t>konduktor </a:t>
            </a:r>
            <a:r>
              <a:rPr lang="fi-FI" sz="1400" dirty="0" smtClean="0"/>
              <a:t>dan aksesoris </a:t>
            </a:r>
            <a:r>
              <a:rPr lang="fi-FI" sz="1400" dirty="0"/>
              <a:t>SUTT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D.35.125.02.018.1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 smtClean="0"/>
              <a:t>Mengkoordinir pekerjaan pemeliharaan </a:t>
            </a:r>
            <a:r>
              <a:rPr lang="nl-NL" sz="1400" dirty="0"/>
              <a:t>pondasi dan </a:t>
            </a:r>
            <a:r>
              <a:rPr lang="nl-NL" sz="1400" dirty="0" smtClean="0"/>
              <a:t>tiang SUTET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D.35.125.02.020.1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Mengkoordinir </a:t>
            </a:r>
            <a:r>
              <a:rPr lang="nl-NL" sz="1400" dirty="0" smtClean="0"/>
              <a:t>pekerjaan pemeliharaan </a:t>
            </a:r>
            <a:r>
              <a:rPr lang="nl-NL" sz="1400" dirty="0"/>
              <a:t>konduktor </a:t>
            </a:r>
            <a:r>
              <a:rPr lang="nl-NL" sz="1400" dirty="0" smtClean="0"/>
              <a:t>dan aksesoris SUTET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dirty="0" smtClean="0"/>
              <a:t>	1</a:t>
            </a:r>
            <a:r>
              <a:rPr lang="fi-FI" sz="1400" dirty="0"/>
              <a:t>)  Kepala regu pemeliharaan SUTT dan/atau SUTET</a:t>
            </a:r>
            <a:endParaRPr lang="sv-SE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/>
              <a:t>	INTI</a:t>
            </a:r>
          </a:p>
          <a:p>
            <a:pPr marL="685800" indent="-342900"/>
            <a:r>
              <a:rPr lang="en-US" sz="1400" b="1" dirty="0"/>
              <a:t>D.35.125.00.070.1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pekerjaan pemeliharaan Transmisi Tenaga Listrik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sv-SE" sz="1400" b="1" dirty="0"/>
          </a:p>
          <a:p>
            <a:pPr marL="711200" indent="-368300">
              <a:buNone/>
              <a:tabLst>
                <a:tab pos="1085850" algn="l"/>
              </a:tabLst>
            </a:pPr>
            <a:endParaRPr lang="sv-SE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106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848" y="1268760"/>
            <a:ext cx="8784976" cy="5256584"/>
          </a:xfrm>
        </p:spPr>
        <p:txBody>
          <a:bodyPr>
            <a:noAutofit/>
          </a:bodyPr>
          <a:lstStyle/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3</a:t>
            </a:r>
            <a:r>
              <a:rPr lang="en-US" sz="1400" b="1" dirty="0" smtClean="0"/>
              <a:t>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D.35.125.02.021.1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Mengkoordinir pekerjaan pemeliharaan </a:t>
            </a:r>
            <a:r>
              <a:rPr lang="fi-FI" sz="1400" dirty="0"/>
              <a:t>Jalur SKTT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D.35.125.02.023.1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 smtClean="0"/>
              <a:t>	</a:t>
            </a:r>
            <a:r>
              <a:rPr lang="fi-FI" sz="1400" dirty="0" smtClean="0"/>
              <a:t>Mengkoordinir pekerjaan pemeliharaan </a:t>
            </a:r>
            <a:r>
              <a:rPr lang="fi-FI" sz="1400" dirty="0"/>
              <a:t>minyak </a:t>
            </a:r>
            <a:r>
              <a:rPr lang="fi-FI" sz="1400" dirty="0" smtClean="0"/>
              <a:t>insulasi dan </a:t>
            </a:r>
            <a:r>
              <a:rPr lang="fi-FI" sz="1400" dirty="0"/>
              <a:t>tangki ekspansi</a:t>
            </a:r>
            <a:endParaRPr lang="fi-FI" sz="1400" dirty="0" smtClean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D.35.125.02.024.1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Mengkoordinir pekerjaan pemeliharaan </a:t>
            </a:r>
            <a:r>
              <a:rPr lang="fi-FI" sz="1400" dirty="0"/>
              <a:t>cross </a:t>
            </a:r>
            <a:r>
              <a:rPr lang="fi-FI" sz="1400" dirty="0" smtClean="0"/>
              <a:t>bounding, sealing </a:t>
            </a:r>
            <a:r>
              <a:rPr lang="fi-FI" sz="1400" dirty="0"/>
              <a:t>end dan sambungan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fi-FI" sz="1400" dirty="0" smtClean="0"/>
              <a:t>	SKTT </a:t>
            </a:r>
          </a:p>
          <a:p>
            <a:pPr marL="685800" indent="-342900"/>
            <a:r>
              <a:rPr lang="sv-SE" sz="1400" dirty="0"/>
              <a:t>D.35.125.02.022.1 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Jalur SKLT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D.35.125.02.025.1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cross </a:t>
            </a:r>
            <a:r>
              <a:rPr lang="fi-FI" sz="1400" dirty="0" smtClean="0"/>
              <a:t>bounding,sealing </a:t>
            </a:r>
            <a:r>
              <a:rPr lang="fi-FI" sz="1400" dirty="0"/>
              <a:t>end dan sambungan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fi-FI" sz="1400" dirty="0" smtClean="0"/>
              <a:t>	SKLT</a:t>
            </a:r>
            <a:endParaRPr lang="fi-FI" sz="1400" dirty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D.35.125.02.026.1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proteksi </a:t>
            </a:r>
            <a:r>
              <a:rPr lang="fi-FI" sz="1400" dirty="0" smtClean="0"/>
              <a:t>minyak kabel SKTT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D.35.125.02.027.1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proteksi </a:t>
            </a:r>
            <a:r>
              <a:rPr lang="fi-FI" sz="1400" dirty="0" smtClean="0"/>
              <a:t>minyak kabel </a:t>
            </a:r>
            <a:r>
              <a:rPr lang="fi-FI" sz="1400" dirty="0"/>
              <a:t>SKLT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fi-FI" sz="1400" dirty="0"/>
          </a:p>
          <a:p>
            <a:pPr marL="711200" indent="-368300">
              <a:buNone/>
              <a:tabLst>
                <a:tab pos="1085850" algn="l"/>
              </a:tabLst>
            </a:pPr>
            <a:endParaRPr lang="fi-FI" sz="1400" dirty="0"/>
          </a:p>
          <a:p>
            <a:pPr marL="711200" indent="-368300">
              <a:buNone/>
              <a:tabLst>
                <a:tab pos="1085850" algn="l"/>
              </a:tabLst>
            </a:pPr>
            <a:endParaRPr lang="fi-FI" sz="1400" dirty="0"/>
          </a:p>
          <a:p>
            <a:pPr marL="711200" indent="-368300">
              <a:buNone/>
              <a:tabLst>
                <a:tab pos="1085850" algn="l"/>
              </a:tabLst>
            </a:pPr>
            <a:endParaRPr lang="fi-FI" sz="1400" dirty="0"/>
          </a:p>
          <a:p>
            <a:pPr marL="711200" indent="-368300">
              <a:buNone/>
              <a:tabLst>
                <a:tab pos="1085850" algn="l"/>
              </a:tabLst>
            </a:pPr>
            <a:endParaRPr lang="sv-SE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013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256584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2. 	</a:t>
            </a:r>
            <a:r>
              <a:rPr lang="sv-SE" sz="1400" b="1" dirty="0"/>
              <a:t>Pelaksana Utama Pemeliharaan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D.35.125.01.KUALIFIKASI.3.TRAGID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</a:t>
            </a:r>
            <a:r>
              <a:rPr lang="fi-FI" sz="1400" dirty="0" smtClean="0"/>
              <a:t>1</a:t>
            </a:r>
            <a:r>
              <a:rPr lang="fi-FI" sz="1400" dirty="0"/>
              <a:t>) </a:t>
            </a:r>
            <a:r>
              <a:rPr lang="fi-FI" sz="1400" dirty="0" smtClean="0"/>
              <a:t> Kepala </a:t>
            </a:r>
            <a:r>
              <a:rPr lang="fi-FI" sz="1400" dirty="0"/>
              <a:t>regu pemeliharaan GI dan/atau GITET</a:t>
            </a:r>
            <a:endParaRPr lang="sv-SE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/>
              <a:t>	INTI</a:t>
            </a:r>
          </a:p>
          <a:p>
            <a:pPr marL="685800" indent="-342900"/>
            <a:r>
              <a:rPr lang="en-US" sz="1400" b="1" dirty="0"/>
              <a:t>D.35.125.00.070.1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Transmisi </a:t>
            </a:r>
            <a:r>
              <a:rPr lang="fi-FI" sz="1400" dirty="0" smtClean="0"/>
              <a:t>Tenaga Listrik</a:t>
            </a:r>
            <a:endParaRPr lang="fi-FI" sz="1400" dirty="0"/>
          </a:p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D.35.125.03.048.1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pemeliharaan </a:t>
            </a:r>
            <a:r>
              <a:rPr lang="sv-SE" sz="1400" dirty="0"/>
              <a:t>peralatan </a:t>
            </a:r>
            <a:r>
              <a:rPr lang="sv-SE" sz="1400" dirty="0" smtClean="0"/>
              <a:t>gardu induk</a:t>
            </a:r>
            <a:endParaRPr lang="fi-FI" sz="1400" dirty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D.35.125.03.050.1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proteksi </a:t>
            </a:r>
            <a:r>
              <a:rPr lang="fi-FI" sz="1400" dirty="0" smtClean="0"/>
              <a:t>internal transformator</a:t>
            </a:r>
            <a:endParaRPr lang="fi-FI" sz="1400" dirty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D.35.125.03.049.1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Mengkoordinir </a:t>
            </a:r>
            <a:r>
              <a:rPr lang="nl-NL" sz="1400" dirty="0" smtClean="0"/>
              <a:t>pekerjaan pemeliharaan </a:t>
            </a:r>
            <a:r>
              <a:rPr lang="nl-NL" sz="1400" dirty="0"/>
              <a:t>media </a:t>
            </a:r>
            <a:r>
              <a:rPr lang="nl-NL" sz="1400" dirty="0" smtClean="0"/>
              <a:t>insulasi transformator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D.35.125.03.051.1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nl-NL" sz="1400" dirty="0"/>
              <a:t>Mengkoordinir </a:t>
            </a:r>
            <a:r>
              <a:rPr lang="nl-NL" sz="1400" dirty="0" smtClean="0"/>
              <a:t>pekerjaan pemeliharaan </a:t>
            </a:r>
            <a:r>
              <a:rPr lang="nl-NL" sz="1400" dirty="0"/>
              <a:t>proteksi </a:t>
            </a:r>
            <a:r>
              <a:rPr lang="nl-NL" sz="1400" dirty="0" smtClean="0"/>
              <a:t>bay transformator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nl-NL" sz="1400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dirty="0" smtClean="0"/>
              <a:t>	2)  Kepala </a:t>
            </a:r>
            <a:r>
              <a:rPr lang="fi-FI" sz="1400" dirty="0"/>
              <a:t>regu pemeliharaan Switchgear</a:t>
            </a:r>
            <a:endParaRPr lang="sv-SE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sv-SE" sz="1400" b="1" dirty="0"/>
              <a:t>	INTI</a:t>
            </a:r>
          </a:p>
          <a:p>
            <a:pPr marL="685800" indent="-342900"/>
            <a:r>
              <a:rPr lang="en-US" sz="1400" b="1" dirty="0"/>
              <a:t>D.35.125.00.070.1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Transmisi Tenaga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sv-SE" sz="1400" b="1" dirty="0"/>
          </a:p>
          <a:p>
            <a:pPr marL="711200" indent="-368300">
              <a:buNone/>
              <a:tabLst>
                <a:tab pos="1085850" algn="l"/>
              </a:tabLst>
            </a:pPr>
            <a:endParaRPr lang="sv-SE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098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848" y="1268760"/>
            <a:ext cx="8784976" cy="5256584"/>
          </a:xfrm>
        </p:spPr>
        <p:txBody>
          <a:bodyPr>
            <a:noAutofit/>
          </a:bodyPr>
          <a:lstStyle/>
          <a:p>
            <a:pPr marL="3429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3</a:t>
            </a:r>
            <a:r>
              <a:rPr lang="en-US" sz="1400" b="1" dirty="0" smtClean="0"/>
              <a:t>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/>
              <a:t>D.35.125.03.055.1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proteksi switchgear</a:t>
            </a:r>
            <a:endParaRPr lang="fi-FI" sz="1400" dirty="0"/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D.35.125.03.052.1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 smtClean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peralatan </a:t>
            </a:r>
            <a:r>
              <a:rPr lang="fi-FI" sz="1400" dirty="0" smtClean="0"/>
              <a:t>pemutus daya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/>
              <a:t>D.35.125.03.053.1</a:t>
            </a:r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peralatan </a:t>
            </a:r>
            <a:r>
              <a:rPr lang="fi-FI" sz="1400" dirty="0" smtClean="0"/>
              <a:t>pemisah</a:t>
            </a:r>
          </a:p>
          <a:p>
            <a:pPr marL="711200" indent="-368300">
              <a:tabLst>
                <a:tab pos="1085850" algn="l"/>
              </a:tabLst>
            </a:pPr>
            <a:r>
              <a:rPr lang="sv-SE" sz="1400" dirty="0"/>
              <a:t>D.35.125.03.054.1</a:t>
            </a:r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transformator auxilliary</a:t>
            </a:r>
            <a:endParaRPr lang="fi-FI" sz="1400" dirty="0"/>
          </a:p>
          <a:p>
            <a:pPr marL="64008" indent="0">
              <a:buNone/>
              <a:tabLst>
                <a:tab pos="400050" algn="l"/>
              </a:tabLst>
            </a:pPr>
            <a:endParaRPr lang="fi-FI" sz="1400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dirty="0"/>
              <a:t>	3</a:t>
            </a:r>
            <a:r>
              <a:rPr lang="fi-FI" sz="1400" dirty="0" smtClean="0"/>
              <a:t>)  </a:t>
            </a:r>
            <a:r>
              <a:rPr lang="en-US" sz="1400" dirty="0" err="1" smtClean="0"/>
              <a:t>Kepala</a:t>
            </a:r>
            <a:r>
              <a:rPr lang="en-US" sz="1400" dirty="0" smtClean="0"/>
              <a:t> </a:t>
            </a:r>
            <a:r>
              <a:rPr lang="en-US" sz="1400" dirty="0" err="1"/>
              <a:t>regu</a:t>
            </a:r>
            <a:r>
              <a:rPr lang="en-US" sz="1400" dirty="0"/>
              <a:t> </a:t>
            </a:r>
            <a:r>
              <a:rPr lang="en-US" sz="1400" dirty="0" err="1"/>
              <a:t>pemeliharaan</a:t>
            </a:r>
            <a:r>
              <a:rPr lang="en-US" sz="1400" dirty="0"/>
              <a:t> Common Facility</a:t>
            </a:r>
            <a:r>
              <a:rPr lang="sv-SE" sz="1400" b="1" dirty="0"/>
              <a:t>	</a:t>
            </a:r>
            <a:endParaRPr lang="sv-SE" sz="1400" b="1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INTI</a:t>
            </a:r>
            <a:endParaRPr lang="sv-SE" sz="1400" b="1" dirty="0"/>
          </a:p>
          <a:p>
            <a:pPr marL="685800" indent="-342900"/>
            <a:r>
              <a:rPr lang="en-US" sz="1400" b="1" dirty="0" smtClean="0"/>
              <a:t>D.35.125.00.070.1</a:t>
            </a:r>
            <a:endParaRPr lang="en-US" sz="1400" b="1" dirty="0"/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Transmisi </a:t>
            </a:r>
            <a:r>
              <a:rPr lang="fi-FI" sz="1400" dirty="0" smtClean="0"/>
              <a:t>Tenaga Listrik</a:t>
            </a:r>
          </a:p>
          <a:p>
            <a:pPr marL="342900" indent="0">
              <a:buNone/>
            </a:pPr>
            <a:r>
              <a:rPr lang="en-US" sz="1400" b="1" dirty="0" smtClean="0"/>
              <a:t> 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685800" indent="-342900"/>
            <a:r>
              <a:rPr lang="sv-SE" sz="1400" dirty="0" smtClean="0"/>
              <a:t>D.35.125.03.056.1 </a:t>
            </a:r>
            <a:endParaRPr lang="sv-SE" sz="1400" dirty="0"/>
          </a:p>
          <a:p>
            <a:pPr marL="685800" indent="-3429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pemeliharaan </a:t>
            </a:r>
            <a:r>
              <a:rPr lang="fi-FI" sz="1400" dirty="0"/>
              <a:t>common </a:t>
            </a:r>
            <a:r>
              <a:rPr lang="fi-FI" sz="1400" dirty="0" smtClean="0"/>
              <a:t>facility gardu </a:t>
            </a:r>
            <a:r>
              <a:rPr lang="fi-FI" sz="1400" dirty="0"/>
              <a:t>induk</a:t>
            </a:r>
          </a:p>
          <a:p>
            <a:pPr marL="685800" indent="-342900">
              <a:tabLst>
                <a:tab pos="1085850" algn="l"/>
              </a:tabLst>
            </a:pPr>
            <a:r>
              <a:rPr lang="sv-SE" sz="1400" dirty="0" smtClean="0"/>
              <a:t>D.35.125.03.057.1</a:t>
            </a:r>
            <a:endParaRPr lang="sv-SE" sz="1400" dirty="0"/>
          </a:p>
          <a:p>
            <a:pPr marL="711200" indent="-36830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Mengkoordinir pekerjaan pemeliharaan </a:t>
            </a:r>
            <a:r>
              <a:rPr lang="fi-FI" sz="1400" dirty="0"/>
              <a:t>SCADA/TEL </a:t>
            </a:r>
          </a:p>
          <a:p>
            <a:pPr marL="711200" indent="-368300">
              <a:buNone/>
              <a:tabLst>
                <a:tab pos="1085850" algn="l"/>
              </a:tabLst>
            </a:pPr>
            <a:endParaRPr lang="fi-FI" sz="1400" dirty="0"/>
          </a:p>
          <a:p>
            <a:pPr marL="711200" indent="-368300">
              <a:buNone/>
              <a:tabLst>
                <a:tab pos="1085850" algn="l"/>
              </a:tabLst>
            </a:pPr>
            <a:endParaRPr lang="sv-SE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PEMELIHARAAN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224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2035</TotalTime>
  <Words>130</Words>
  <Application>Microsoft Office PowerPoint</Application>
  <PresentationFormat>On-screen Show (4:3)</PresentationFormat>
  <Paragraphs>264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Century Gothic</vt:lpstr>
      <vt:lpstr>Verdana</vt:lpstr>
      <vt:lpstr>Wingdings 2</vt:lpstr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sandi rezakie</cp:lastModifiedBy>
  <cp:revision>186</cp:revision>
  <dcterms:created xsi:type="dcterms:W3CDTF">2019-10-01T02:48:07Z</dcterms:created>
  <dcterms:modified xsi:type="dcterms:W3CDTF">2021-05-01T14:14:34Z</dcterms:modified>
</cp:coreProperties>
</file>