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80" r:id="rId1"/>
  </p:sldMasterIdLst>
  <p:sldIdLst>
    <p:sldId id="256" r:id="rId2"/>
    <p:sldId id="263" r:id="rId3"/>
    <p:sldId id="264" r:id="rId4"/>
    <p:sldId id="280" r:id="rId5"/>
    <p:sldId id="281" r:id="rId6"/>
    <p:sldId id="282" r:id="rId7"/>
    <p:sldId id="283" r:id="rId8"/>
    <p:sldId id="265" r:id="rId9"/>
    <p:sldId id="284" r:id="rId10"/>
    <p:sldId id="285" r:id="rId11"/>
    <p:sldId id="266" r:id="rId12"/>
    <p:sldId id="267" r:id="rId13"/>
    <p:sldId id="268" r:id="rId14"/>
    <p:sldId id="269" r:id="rId15"/>
    <p:sldId id="286" r:id="rId16"/>
    <p:sldId id="287" r:id="rId17"/>
    <p:sldId id="270" r:id="rId18"/>
    <p:sldId id="271" r:id="rId19"/>
    <p:sldId id="272" r:id="rId20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6" autoAdjust="0"/>
    <p:restoredTop sz="94737" autoAdjust="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9003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485CCC56-7935-4BC7-ACEA-AB0280EC85A9}" type="datetimeFigureOut">
              <a:rPr lang="id-ID" smtClean="0"/>
              <a:t>29/04/2021</a:t>
            </a:fld>
            <a:endParaRPr lang="id-ID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id-ID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9A411317-64B9-4A6F-829E-5F2DD7BB9DF9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CCC56-7935-4BC7-ACEA-AB0280EC85A9}" type="datetimeFigureOut">
              <a:rPr lang="id-ID" smtClean="0"/>
              <a:t>29/04/2021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11317-64B9-4A6F-829E-5F2DD7BB9DF9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CCC56-7935-4BC7-ACEA-AB0280EC85A9}" type="datetimeFigureOut">
              <a:rPr lang="id-ID" smtClean="0"/>
              <a:t>29/04/2021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11317-64B9-4A6F-829E-5F2DD7BB9DF9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485CCC56-7935-4BC7-ACEA-AB0280EC85A9}" type="datetimeFigureOut">
              <a:rPr lang="id-ID" smtClean="0"/>
              <a:t>29/04/2021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11317-64B9-4A6F-829E-5F2DD7BB9DF9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485CCC56-7935-4BC7-ACEA-AB0280EC85A9}" type="datetimeFigureOut">
              <a:rPr lang="id-ID" smtClean="0"/>
              <a:t>29/04/2021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9A411317-64B9-4A6F-829E-5F2DD7BB9DF9}" type="slidenum">
              <a:rPr lang="id-ID" smtClean="0"/>
              <a:t>‹#›</a:t>
            </a:fld>
            <a:endParaRPr lang="id-ID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485CCC56-7935-4BC7-ACEA-AB0280EC85A9}" type="datetimeFigureOut">
              <a:rPr lang="id-ID" smtClean="0"/>
              <a:t>29/04/2021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9A411317-64B9-4A6F-829E-5F2DD7BB9DF9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485CCC56-7935-4BC7-ACEA-AB0280EC85A9}" type="datetimeFigureOut">
              <a:rPr lang="id-ID" smtClean="0"/>
              <a:t>29/04/2021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9A411317-64B9-4A6F-829E-5F2DD7BB9DF9}" type="slidenum">
              <a:rPr lang="id-ID" smtClean="0"/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CCC56-7935-4BC7-ACEA-AB0280EC85A9}" type="datetimeFigureOut">
              <a:rPr lang="id-ID" smtClean="0"/>
              <a:t>29/04/2021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11317-64B9-4A6F-829E-5F2DD7BB9DF9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485CCC56-7935-4BC7-ACEA-AB0280EC85A9}" type="datetimeFigureOut">
              <a:rPr lang="id-ID" smtClean="0"/>
              <a:t>29/04/2021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9A411317-64B9-4A6F-829E-5F2DD7BB9DF9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485CCC56-7935-4BC7-ACEA-AB0280EC85A9}" type="datetimeFigureOut">
              <a:rPr lang="id-ID" smtClean="0"/>
              <a:t>29/04/2021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9A411317-64B9-4A6F-829E-5F2DD7BB9DF9}" type="slidenum">
              <a:rPr lang="id-ID" smtClean="0"/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485CCC56-7935-4BC7-ACEA-AB0280EC85A9}" type="datetimeFigureOut">
              <a:rPr lang="id-ID" smtClean="0"/>
              <a:t>29/04/2021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9A411317-64B9-4A6F-829E-5F2DD7BB9DF9}" type="slidenum">
              <a:rPr lang="id-ID" smtClean="0"/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485CCC56-7935-4BC7-ACEA-AB0280EC85A9}" type="datetimeFigureOut">
              <a:rPr lang="id-ID" smtClean="0"/>
              <a:t>29/04/2021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id-ID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9A411317-64B9-4A6F-829E-5F2DD7BB9DF9}" type="slidenum">
              <a:rPr lang="id-ID" smtClean="0"/>
              <a:t>‹#›</a:t>
            </a:fld>
            <a:endParaRPr lang="id-ID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081" r:id="rId1"/>
    <p:sldLayoutId id="2147484082" r:id="rId2"/>
    <p:sldLayoutId id="2147484083" r:id="rId3"/>
    <p:sldLayoutId id="2147484084" r:id="rId4"/>
    <p:sldLayoutId id="2147484085" r:id="rId5"/>
    <p:sldLayoutId id="2147484086" r:id="rId6"/>
    <p:sldLayoutId id="2147484087" r:id="rId7"/>
    <p:sldLayoutId id="2147484088" r:id="rId8"/>
    <p:sldLayoutId id="2147484089" r:id="rId9"/>
    <p:sldLayoutId id="2147484090" r:id="rId10"/>
    <p:sldLayoutId id="214748409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27584" y="4077072"/>
            <a:ext cx="7560840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5" name="TextBox 4"/>
          <p:cNvSpPr txBox="1"/>
          <p:nvPr/>
        </p:nvSpPr>
        <p:spPr>
          <a:xfrm>
            <a:off x="827584" y="4149080"/>
            <a:ext cx="75608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2400" b="1" dirty="0" smtClean="0"/>
              <a:t>BIDANG </a:t>
            </a:r>
            <a:r>
              <a:rPr lang="en-US" sz="2400" b="1" dirty="0" smtClean="0"/>
              <a:t> TRANSMISI</a:t>
            </a:r>
            <a:endParaRPr lang="id-ID" sz="2400" b="1" dirty="0" smtClean="0"/>
          </a:p>
          <a:p>
            <a:pPr algn="ctr"/>
            <a:r>
              <a:rPr lang="id-ID" sz="2400" b="1" dirty="0" smtClean="0"/>
              <a:t>SUBBIDANG </a:t>
            </a:r>
            <a:r>
              <a:rPr lang="en-US" sz="2400" b="1" dirty="0" smtClean="0"/>
              <a:t> KONSULTASI PERENCANAAN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9629" y="1340768"/>
            <a:ext cx="5070925" cy="25202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19865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12776"/>
            <a:ext cx="8784976" cy="5040560"/>
          </a:xfrm>
        </p:spPr>
        <p:txBody>
          <a:bodyPr>
            <a:noAutofit/>
          </a:bodyPr>
          <a:lstStyle/>
          <a:p>
            <a:pPr marL="909638" indent="-285750">
              <a:tabLst>
                <a:tab pos="1085850" algn="l"/>
              </a:tabLst>
            </a:pPr>
            <a:r>
              <a:rPr lang="nl-NL" sz="1400" b="1" dirty="0"/>
              <a:t>	</a:t>
            </a:r>
            <a:r>
              <a:rPr lang="nl-NL" sz="1400" dirty="0"/>
              <a:t>D.35.121.02.023.1</a:t>
            </a:r>
          </a:p>
          <a:p>
            <a:pPr marL="623888" indent="0">
              <a:buNone/>
              <a:tabLst>
                <a:tab pos="1085850" algn="l"/>
              </a:tabLst>
            </a:pPr>
            <a:r>
              <a:rPr lang="nl-NL" sz="1400" dirty="0"/>
              <a:t>	</a:t>
            </a:r>
            <a:r>
              <a:rPr lang="nl-NL" sz="1400" dirty="0" smtClean="0"/>
              <a:t>Mengkoordinir pekerjaan perencanaan </a:t>
            </a:r>
            <a:r>
              <a:rPr lang="nl-NL" sz="1400" dirty="0"/>
              <a:t>pembangunan </a:t>
            </a:r>
            <a:r>
              <a:rPr lang="nl-NL" sz="1400" dirty="0" smtClean="0"/>
              <a:t>dan pemasangan </a:t>
            </a:r>
            <a:r>
              <a:rPr lang="nl-NL" sz="1400" dirty="0"/>
              <a:t>minyak </a:t>
            </a:r>
            <a:r>
              <a:rPr lang="nl-NL" sz="1400" dirty="0" smtClean="0"/>
              <a:t>	insulasi dan </a:t>
            </a:r>
            <a:r>
              <a:rPr lang="nl-NL" sz="1400" dirty="0"/>
              <a:t>tangki ekspansi</a:t>
            </a:r>
            <a:r>
              <a:rPr lang="en-US" sz="1400" dirty="0"/>
              <a:t>	</a:t>
            </a:r>
            <a:endParaRPr lang="en-US" sz="1400" dirty="0" smtClean="0"/>
          </a:p>
          <a:p>
            <a:pPr marL="909638" indent="-285750"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en-US" sz="1400" dirty="0" smtClean="0"/>
              <a:t>D.35.121.02.024.1</a:t>
            </a:r>
            <a:endParaRPr lang="en-US" sz="1400" dirty="0"/>
          </a:p>
          <a:p>
            <a:pPr marL="623888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nl-NL" sz="1400" dirty="0"/>
              <a:t>Mengkoordinir </a:t>
            </a:r>
            <a:r>
              <a:rPr lang="nl-NL" sz="1400" dirty="0" smtClean="0"/>
              <a:t>pekerjaan perencanaan </a:t>
            </a:r>
            <a:r>
              <a:rPr lang="nl-NL" sz="1400" dirty="0"/>
              <a:t>pembangunan </a:t>
            </a:r>
            <a:r>
              <a:rPr lang="nl-NL" sz="1400" dirty="0" smtClean="0"/>
              <a:t>dan pemasangan </a:t>
            </a:r>
            <a:r>
              <a:rPr lang="nl-NL" sz="1400" dirty="0"/>
              <a:t>cross </a:t>
            </a:r>
            <a:r>
              <a:rPr lang="nl-NL" sz="1400" dirty="0" smtClean="0"/>
              <a:t>	bounding,sealing </a:t>
            </a:r>
            <a:r>
              <a:rPr lang="nl-NL" sz="1400" dirty="0"/>
              <a:t>end dan </a:t>
            </a:r>
            <a:r>
              <a:rPr lang="nl-NL" sz="1400" dirty="0" smtClean="0"/>
              <a:t>sambungan SKTT </a:t>
            </a:r>
          </a:p>
          <a:p>
            <a:pPr marL="909638" indent="-285750">
              <a:tabLst>
                <a:tab pos="1085850" algn="l"/>
              </a:tabLst>
            </a:pPr>
            <a:r>
              <a:rPr lang="nl-NL" sz="1400" dirty="0"/>
              <a:t>	</a:t>
            </a:r>
            <a:r>
              <a:rPr lang="nl-NL" sz="1400" dirty="0" smtClean="0"/>
              <a:t>D.35.121.02.022.1</a:t>
            </a:r>
          </a:p>
          <a:p>
            <a:pPr marL="623888" indent="0">
              <a:buNone/>
              <a:tabLst>
                <a:tab pos="1085850" algn="l"/>
              </a:tabLst>
            </a:pPr>
            <a:r>
              <a:rPr lang="nl-NL" sz="1400" dirty="0"/>
              <a:t>	Mengkoordinir </a:t>
            </a:r>
            <a:r>
              <a:rPr lang="nl-NL" sz="1400" dirty="0" smtClean="0"/>
              <a:t>pekerjaan perencanaan </a:t>
            </a:r>
            <a:r>
              <a:rPr lang="nl-NL" sz="1400" dirty="0"/>
              <a:t>pembangunan dan pemasangan Jalur </a:t>
            </a:r>
            <a:r>
              <a:rPr lang="nl-NL" sz="1400" dirty="0" smtClean="0"/>
              <a:t>SKLT</a:t>
            </a:r>
          </a:p>
          <a:p>
            <a:pPr marL="909638" indent="-285750">
              <a:tabLst>
                <a:tab pos="1085850" algn="l"/>
              </a:tabLst>
            </a:pPr>
            <a:r>
              <a:rPr lang="nl-NL" sz="1400" dirty="0"/>
              <a:t>	</a:t>
            </a:r>
            <a:r>
              <a:rPr lang="nl-NL" sz="1400" dirty="0" smtClean="0"/>
              <a:t>D.35.121.02.025.1</a:t>
            </a:r>
          </a:p>
          <a:p>
            <a:pPr marL="623888" indent="0">
              <a:buNone/>
              <a:tabLst>
                <a:tab pos="1085850" algn="l"/>
              </a:tabLst>
            </a:pPr>
            <a:r>
              <a:rPr lang="nl-NL" sz="1400" dirty="0"/>
              <a:t>	</a:t>
            </a:r>
            <a:r>
              <a:rPr lang="nl-NL" sz="1400" dirty="0" smtClean="0"/>
              <a:t>Mengkoordinir pekerjaan perencanaan </a:t>
            </a:r>
            <a:r>
              <a:rPr lang="nl-NL" sz="1400" dirty="0"/>
              <a:t>pembangunan </a:t>
            </a:r>
            <a:r>
              <a:rPr lang="nl-NL" sz="1400" dirty="0" smtClean="0"/>
              <a:t>dan pemasangan </a:t>
            </a:r>
            <a:r>
              <a:rPr lang="nl-NL" sz="1400" dirty="0"/>
              <a:t>cross </a:t>
            </a:r>
            <a:r>
              <a:rPr lang="nl-NL" sz="1400" dirty="0" smtClean="0"/>
              <a:t>	bounding, sealing </a:t>
            </a:r>
            <a:r>
              <a:rPr lang="nl-NL" sz="1400" dirty="0"/>
              <a:t>end dan </a:t>
            </a:r>
            <a:r>
              <a:rPr lang="nl-NL" sz="1400" dirty="0" smtClean="0"/>
              <a:t>sambungan SKLT</a:t>
            </a:r>
          </a:p>
          <a:p>
            <a:pPr marL="909638" indent="-285750">
              <a:tabLst>
                <a:tab pos="1085850" algn="l"/>
              </a:tabLst>
            </a:pPr>
            <a:r>
              <a:rPr lang="nl-NL" sz="1400" dirty="0"/>
              <a:t>	</a:t>
            </a:r>
            <a:r>
              <a:rPr lang="nl-NL" sz="1400" dirty="0" smtClean="0"/>
              <a:t>D.35.121.02.026.1</a:t>
            </a:r>
          </a:p>
          <a:p>
            <a:pPr marL="623888" indent="0">
              <a:buNone/>
              <a:tabLst>
                <a:tab pos="1085850" algn="l"/>
              </a:tabLst>
            </a:pPr>
            <a:r>
              <a:rPr lang="nl-NL" sz="1400" dirty="0"/>
              <a:t>	Mengkoordinir </a:t>
            </a:r>
            <a:r>
              <a:rPr lang="nl-NL" sz="1400" dirty="0" smtClean="0"/>
              <a:t>pekerjaan perencanaan </a:t>
            </a:r>
            <a:r>
              <a:rPr lang="nl-NL" sz="1400" dirty="0"/>
              <a:t>pembangunan </a:t>
            </a:r>
            <a:r>
              <a:rPr lang="nl-NL" sz="1400" dirty="0" smtClean="0"/>
              <a:t>dan pemasangan </a:t>
            </a:r>
            <a:r>
              <a:rPr lang="nl-NL" sz="1400" dirty="0"/>
              <a:t>proteksi </a:t>
            </a:r>
            <a:r>
              <a:rPr lang="nl-NL" sz="1400" dirty="0" smtClean="0"/>
              <a:t>	minyak kabel SKTT</a:t>
            </a:r>
          </a:p>
          <a:p>
            <a:pPr marL="909638" indent="-285750">
              <a:tabLst>
                <a:tab pos="1085850" algn="l"/>
              </a:tabLst>
            </a:pPr>
            <a:r>
              <a:rPr lang="nl-NL" sz="1400" dirty="0"/>
              <a:t>	</a:t>
            </a:r>
            <a:r>
              <a:rPr lang="nl-NL" sz="1400" dirty="0" smtClean="0"/>
              <a:t>D.35.121.02.027.1</a:t>
            </a:r>
          </a:p>
          <a:p>
            <a:pPr marL="623888" indent="0">
              <a:buNone/>
              <a:tabLst>
                <a:tab pos="1085850" algn="l"/>
              </a:tabLst>
            </a:pPr>
            <a:r>
              <a:rPr lang="nl-NL" sz="1400" dirty="0"/>
              <a:t>	Mengkoordinir </a:t>
            </a:r>
            <a:r>
              <a:rPr lang="nl-NL" sz="1400" dirty="0" smtClean="0"/>
              <a:t>pekerjaan perencanaan </a:t>
            </a:r>
            <a:r>
              <a:rPr lang="nl-NL" sz="1400" dirty="0"/>
              <a:t>pembangunan </a:t>
            </a:r>
            <a:r>
              <a:rPr lang="nl-NL" sz="1400" dirty="0" smtClean="0"/>
              <a:t>dan pemasangan </a:t>
            </a:r>
            <a:r>
              <a:rPr lang="nl-NL" sz="1400" dirty="0"/>
              <a:t>proteksi </a:t>
            </a:r>
            <a:r>
              <a:rPr lang="nl-NL" sz="1400" dirty="0" smtClean="0"/>
              <a:t>	minyak kabel </a:t>
            </a:r>
            <a:r>
              <a:rPr lang="nl-NL" sz="1400" dirty="0"/>
              <a:t>SKLT</a:t>
            </a:r>
            <a:endParaRPr lang="nl-NL" sz="1400" dirty="0" smtClean="0"/>
          </a:p>
          <a:p>
            <a:pPr marL="623888" indent="0">
              <a:buNone/>
              <a:tabLst>
                <a:tab pos="1085850" algn="l"/>
              </a:tabLst>
            </a:pPr>
            <a:endParaRPr lang="en-US" sz="1400" dirty="0" smtClean="0"/>
          </a:p>
          <a:p>
            <a:pPr marL="623888" indent="0">
              <a:buNone/>
              <a:tabLst>
                <a:tab pos="1085850" algn="l"/>
              </a:tabLst>
            </a:pPr>
            <a:endParaRPr lang="nl-NL" sz="1400" b="1" dirty="0" smtClean="0"/>
          </a:p>
          <a:p>
            <a:pPr marL="998792" lvl="1" indent="0">
              <a:buNone/>
              <a:tabLst>
                <a:tab pos="1028700" algn="l"/>
              </a:tabLst>
            </a:pPr>
            <a:endParaRPr lang="fi-FI" sz="1000" b="1" dirty="0"/>
          </a:p>
          <a:p>
            <a:pPr marL="998792" lvl="1" indent="0">
              <a:buNone/>
              <a:tabLst>
                <a:tab pos="1028700" algn="l"/>
              </a:tabLst>
            </a:pPr>
            <a:endParaRPr lang="fi-FI" sz="1000" b="1" dirty="0" smtClean="0"/>
          </a:p>
          <a:p>
            <a:pPr marL="998792" lvl="1" indent="0">
              <a:buNone/>
              <a:tabLst>
                <a:tab pos="1028700" algn="l"/>
              </a:tabLst>
            </a:pPr>
            <a:endParaRPr lang="fi-FI" sz="1000" b="1" dirty="0" smtClean="0"/>
          </a:p>
          <a:p>
            <a:pPr marL="64008" indent="0">
              <a:buNone/>
              <a:tabLst>
                <a:tab pos="342900" algn="l"/>
              </a:tabLst>
            </a:pPr>
            <a:endParaRPr lang="en-US" sz="1400" b="1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95536" y="123478"/>
            <a:ext cx="8229600" cy="929258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484632" algn="l" rtl="0" eaLnBrk="1" latinLnBrk="0" hangingPunct="1">
              <a:spcBef>
                <a:spcPct val="0"/>
              </a:spcBef>
              <a:buNone/>
              <a:defRPr kumimoji="0" sz="42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sz="2400" dirty="0" smtClean="0"/>
              <a:t>BIDANG :</a:t>
            </a:r>
            <a:r>
              <a:rPr lang="en-US" sz="2400" dirty="0" smtClean="0"/>
              <a:t> </a:t>
            </a:r>
            <a:r>
              <a:rPr lang="id-ID" sz="2400" dirty="0" smtClean="0"/>
              <a:t> </a:t>
            </a:r>
            <a:r>
              <a:rPr lang="en-US" sz="2400" dirty="0" smtClean="0"/>
              <a:t>TRANSMISI</a:t>
            </a:r>
            <a:endParaRPr lang="id-ID" sz="2400" dirty="0" smtClean="0"/>
          </a:p>
          <a:p>
            <a:pPr algn="ctr"/>
            <a:r>
              <a:rPr lang="id-ID" sz="2400" dirty="0" smtClean="0"/>
              <a:t>SUBBIDANG : </a:t>
            </a:r>
            <a:r>
              <a:rPr lang="en-US" sz="2400" dirty="0" smtClean="0"/>
              <a:t> KONSULTASI PERENCANAAN</a:t>
            </a:r>
            <a:endParaRPr lang="id-ID" sz="2400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7893" y="5896628"/>
            <a:ext cx="1738603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80942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12776"/>
            <a:ext cx="8784976" cy="5040560"/>
          </a:xfrm>
        </p:spPr>
        <p:txBody>
          <a:bodyPr>
            <a:noAutofit/>
          </a:bodyPr>
          <a:lstStyle/>
          <a:p>
            <a:pPr marL="64008" indent="0">
              <a:buNone/>
              <a:tabLst>
                <a:tab pos="342900" algn="l"/>
              </a:tabLst>
            </a:pPr>
            <a:r>
              <a:rPr lang="fi-FI" sz="1400" b="1" dirty="0" smtClean="0"/>
              <a:t>2. </a:t>
            </a:r>
            <a:r>
              <a:rPr lang="fi-FI" sz="1400" b="1" dirty="0" smtClean="0"/>
              <a:t>	</a:t>
            </a:r>
            <a:r>
              <a:rPr lang="fi-FI" sz="1400" b="1" dirty="0" smtClean="0"/>
              <a:t>Pelaksana </a:t>
            </a:r>
            <a:r>
              <a:rPr lang="fi-FI" sz="1400" b="1" dirty="0"/>
              <a:t>Utama Konsultansi Perencanaan Gardu Induk</a:t>
            </a:r>
          </a:p>
          <a:p>
            <a:pPr marL="64008" indent="0">
              <a:buNone/>
              <a:tabLst>
                <a:tab pos="342900" algn="l"/>
              </a:tabLst>
            </a:pPr>
            <a:r>
              <a:rPr lang="fi-FI" sz="1400" b="1" dirty="0" smtClean="0"/>
              <a:t>	D.35.121.01.KUALIFIKASI.3.TRAGID	</a:t>
            </a:r>
            <a:endParaRPr lang="en-US" sz="1400" dirty="0" smtClean="0"/>
          </a:p>
          <a:p>
            <a:pPr marL="369888" indent="0">
              <a:buNone/>
            </a:pPr>
            <a:r>
              <a:rPr lang="en-US" sz="1400" dirty="0" smtClean="0"/>
              <a:t>1</a:t>
            </a:r>
            <a:r>
              <a:rPr lang="en-US" sz="1400" dirty="0" smtClean="0"/>
              <a:t>) </a:t>
            </a:r>
            <a:r>
              <a:rPr lang="en-US" sz="1400" dirty="0" smtClean="0"/>
              <a:t> </a:t>
            </a:r>
            <a:r>
              <a:rPr lang="en-US" sz="1400" dirty="0" err="1" smtClean="0"/>
              <a:t>Konsultan</a:t>
            </a:r>
            <a:r>
              <a:rPr lang="en-US" sz="1400" dirty="0" smtClean="0"/>
              <a:t> </a:t>
            </a:r>
            <a:r>
              <a:rPr lang="en-US" sz="1400" dirty="0" err="1"/>
              <a:t>Perencana</a:t>
            </a:r>
            <a:r>
              <a:rPr lang="en-US" sz="1400" dirty="0"/>
              <a:t> </a:t>
            </a:r>
            <a:r>
              <a:rPr lang="en-US" sz="1400" dirty="0" err="1"/>
              <a:t>pembangunan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pemasangan</a:t>
            </a:r>
            <a:r>
              <a:rPr lang="en-US" sz="1400" dirty="0"/>
              <a:t> GI </a:t>
            </a:r>
            <a:r>
              <a:rPr lang="en-US" sz="1400" dirty="0" err="1" smtClean="0"/>
              <a:t>dan</a:t>
            </a:r>
            <a:r>
              <a:rPr lang="en-US" sz="1400" dirty="0" smtClean="0"/>
              <a:t>/</a:t>
            </a:r>
            <a:r>
              <a:rPr lang="en-US" sz="1400" dirty="0" err="1" smtClean="0"/>
              <a:t>atau</a:t>
            </a:r>
            <a:r>
              <a:rPr lang="en-US" sz="1400" dirty="0" smtClean="0"/>
              <a:t> GITET</a:t>
            </a:r>
            <a:endParaRPr lang="en-US" sz="1400" b="1" dirty="0" smtClean="0"/>
          </a:p>
          <a:p>
            <a:pPr marL="630238" indent="0">
              <a:buNone/>
            </a:pPr>
            <a:r>
              <a:rPr lang="en-US" sz="1400" b="1" dirty="0" smtClean="0"/>
              <a:t>INTI</a:t>
            </a:r>
          </a:p>
          <a:p>
            <a:pPr marL="915988" indent="-285750"/>
            <a:r>
              <a:rPr lang="en-US" sz="1400" dirty="0"/>
              <a:t> D.35.121.00.002.1</a:t>
            </a:r>
            <a:endParaRPr lang="en-US" sz="1400" dirty="0" smtClean="0"/>
          </a:p>
          <a:p>
            <a:pPr marL="630238" indent="0">
              <a:buNone/>
              <a:tabLst>
                <a:tab pos="971550" algn="l"/>
              </a:tabLst>
            </a:pPr>
            <a:r>
              <a:rPr lang="en-US" sz="1400" dirty="0" smtClean="0"/>
              <a:t>	</a:t>
            </a:r>
            <a:r>
              <a:rPr lang="en-US" sz="1400" dirty="0" err="1" smtClean="0"/>
              <a:t>Mengkoordinir</a:t>
            </a:r>
            <a:r>
              <a:rPr lang="en-US" sz="1400" dirty="0" smtClean="0"/>
              <a:t> </a:t>
            </a:r>
            <a:r>
              <a:rPr lang="en-US" sz="1400" dirty="0" err="1" smtClean="0"/>
              <a:t>pekerjaan</a:t>
            </a:r>
            <a:r>
              <a:rPr lang="en-US" sz="1400" dirty="0" smtClean="0"/>
              <a:t> </a:t>
            </a:r>
            <a:r>
              <a:rPr lang="en-US" sz="1400" dirty="0" err="1" smtClean="0"/>
              <a:t>perencanaan</a:t>
            </a:r>
            <a:r>
              <a:rPr lang="en-US" sz="1400" dirty="0" smtClean="0"/>
              <a:t> </a:t>
            </a:r>
            <a:r>
              <a:rPr lang="en-US" sz="1400" dirty="0" err="1"/>
              <a:t>pembangunan</a:t>
            </a:r>
            <a:r>
              <a:rPr lang="en-US" sz="1400" dirty="0"/>
              <a:t> </a:t>
            </a:r>
            <a:r>
              <a:rPr lang="en-US" sz="1400" dirty="0" err="1" smtClean="0"/>
              <a:t>dan</a:t>
            </a:r>
            <a:r>
              <a:rPr lang="en-US" sz="1400" dirty="0" smtClean="0"/>
              <a:t> </a:t>
            </a:r>
            <a:r>
              <a:rPr lang="en-US" sz="1400" dirty="0" err="1" smtClean="0"/>
              <a:t>pemasangan</a:t>
            </a:r>
            <a:r>
              <a:rPr lang="en-US" sz="1400" dirty="0" smtClean="0"/>
              <a:t> </a:t>
            </a:r>
            <a:r>
              <a:rPr lang="en-US" sz="1400" dirty="0" err="1"/>
              <a:t>Transmisi</a:t>
            </a:r>
            <a:r>
              <a:rPr lang="en-US" sz="1400" dirty="0"/>
              <a:t> </a:t>
            </a:r>
            <a:r>
              <a:rPr lang="en-US" sz="1400" dirty="0" smtClean="0"/>
              <a:t>	Tenaga </a:t>
            </a:r>
            <a:r>
              <a:rPr lang="en-US" sz="1400" dirty="0" err="1" smtClean="0"/>
              <a:t>Listrik</a:t>
            </a:r>
            <a:endParaRPr lang="en-US" sz="1400" b="1" dirty="0" smtClean="0"/>
          </a:p>
          <a:p>
            <a:pPr marL="630238" indent="0">
              <a:buNone/>
            </a:pPr>
            <a:r>
              <a:rPr lang="en-US" sz="1400" b="1" dirty="0" smtClean="0"/>
              <a:t>PILIHAN (</a:t>
            </a:r>
            <a:r>
              <a:rPr lang="en-US" sz="1400" b="1" dirty="0" err="1" smtClean="0"/>
              <a:t>Pilih</a:t>
            </a:r>
            <a:r>
              <a:rPr lang="en-US" sz="1400" b="1" dirty="0" smtClean="0"/>
              <a:t> 1 </a:t>
            </a:r>
            <a:r>
              <a:rPr lang="en-US" sz="1400" b="1" dirty="0" err="1" smtClean="0"/>
              <a:t>saja</a:t>
            </a:r>
            <a:r>
              <a:rPr lang="en-US" sz="1400" b="1" dirty="0" smtClean="0"/>
              <a:t>)</a:t>
            </a:r>
            <a:endParaRPr lang="en-US" sz="1400" b="1" dirty="0"/>
          </a:p>
          <a:p>
            <a:pPr marL="909638" indent="-285750"/>
            <a:r>
              <a:rPr lang="en-US" sz="1400" dirty="0"/>
              <a:t>D.35.121.03.048.1</a:t>
            </a:r>
            <a:endParaRPr lang="en-US" sz="1400" dirty="0" smtClean="0"/>
          </a:p>
          <a:p>
            <a:pPr marL="623888" indent="0">
              <a:buNone/>
              <a:tabLst>
                <a:tab pos="914400" algn="l"/>
              </a:tabLst>
            </a:pPr>
            <a:r>
              <a:rPr lang="en-US" sz="1400" dirty="0" smtClean="0"/>
              <a:t>	</a:t>
            </a:r>
            <a:r>
              <a:rPr lang="en-US" sz="1400" dirty="0" err="1" smtClean="0"/>
              <a:t>Mengkoordinir</a:t>
            </a:r>
            <a:r>
              <a:rPr lang="en-US" sz="1400" dirty="0" smtClean="0"/>
              <a:t> </a:t>
            </a:r>
            <a:r>
              <a:rPr lang="en-US" sz="1400" dirty="0" err="1" smtClean="0"/>
              <a:t>pekerjaan</a:t>
            </a:r>
            <a:r>
              <a:rPr lang="en-US" sz="1400" dirty="0" smtClean="0"/>
              <a:t> </a:t>
            </a:r>
            <a:r>
              <a:rPr lang="en-US" sz="1400" dirty="0" err="1" smtClean="0"/>
              <a:t>perencanaan</a:t>
            </a:r>
            <a:r>
              <a:rPr lang="en-US" sz="1400" dirty="0" smtClean="0"/>
              <a:t> </a:t>
            </a:r>
            <a:r>
              <a:rPr lang="en-US" sz="1400" dirty="0" err="1"/>
              <a:t>pembangunan</a:t>
            </a:r>
            <a:r>
              <a:rPr lang="en-US" sz="1400" dirty="0"/>
              <a:t> </a:t>
            </a:r>
            <a:r>
              <a:rPr lang="en-US" sz="1400" dirty="0" err="1" smtClean="0"/>
              <a:t>dan</a:t>
            </a:r>
            <a:r>
              <a:rPr lang="en-US" sz="1400" dirty="0" smtClean="0"/>
              <a:t> </a:t>
            </a:r>
            <a:r>
              <a:rPr lang="en-US" sz="1400" dirty="0" err="1" smtClean="0"/>
              <a:t>pemasangan</a:t>
            </a:r>
            <a:r>
              <a:rPr lang="en-US" sz="1400" dirty="0" smtClean="0"/>
              <a:t> </a:t>
            </a:r>
            <a:r>
              <a:rPr lang="en-US" sz="1400" dirty="0" err="1"/>
              <a:t>peralatan</a:t>
            </a:r>
            <a:r>
              <a:rPr lang="en-US" sz="1400" dirty="0"/>
              <a:t> </a:t>
            </a:r>
            <a:r>
              <a:rPr lang="en-US" sz="1400" dirty="0" smtClean="0"/>
              <a:t>	</a:t>
            </a:r>
            <a:r>
              <a:rPr lang="en-US" sz="1400" dirty="0" err="1" smtClean="0"/>
              <a:t>gardu</a:t>
            </a:r>
            <a:r>
              <a:rPr lang="en-US" sz="1400" dirty="0" smtClean="0"/>
              <a:t> </a:t>
            </a:r>
            <a:r>
              <a:rPr lang="en-US" sz="1400" dirty="0" err="1" smtClean="0"/>
              <a:t>induk</a:t>
            </a:r>
            <a:endParaRPr lang="en-US" sz="1400" dirty="0" smtClean="0"/>
          </a:p>
          <a:p>
            <a:pPr marL="909638" indent="-285750"/>
            <a:r>
              <a:rPr lang="en-US" sz="1400" dirty="0"/>
              <a:t>D.35.121.03.050.1</a:t>
            </a:r>
            <a:endParaRPr lang="en-US" sz="1400" dirty="0"/>
          </a:p>
          <a:p>
            <a:pPr marL="623888" indent="0">
              <a:buNone/>
              <a:tabLst>
                <a:tab pos="914400" algn="l"/>
              </a:tabLst>
            </a:pPr>
            <a:r>
              <a:rPr lang="en-US" sz="1400" dirty="0"/>
              <a:t>	</a:t>
            </a:r>
            <a:r>
              <a:rPr lang="en-US" sz="1400" dirty="0" err="1"/>
              <a:t>Mengkoordinir</a:t>
            </a:r>
            <a:r>
              <a:rPr lang="en-US" sz="1400" dirty="0"/>
              <a:t> </a:t>
            </a:r>
            <a:r>
              <a:rPr lang="en-US" sz="1400" dirty="0" err="1" smtClean="0"/>
              <a:t>pekerjaan</a:t>
            </a:r>
            <a:r>
              <a:rPr lang="en-US" sz="1400" dirty="0" smtClean="0"/>
              <a:t> </a:t>
            </a:r>
            <a:r>
              <a:rPr lang="en-US" sz="1400" dirty="0" err="1" smtClean="0"/>
              <a:t>perencanaan</a:t>
            </a:r>
            <a:r>
              <a:rPr lang="en-US" sz="1400" dirty="0" smtClean="0"/>
              <a:t> </a:t>
            </a:r>
            <a:r>
              <a:rPr lang="en-US" sz="1400" dirty="0" err="1"/>
              <a:t>pembangunan</a:t>
            </a:r>
            <a:r>
              <a:rPr lang="en-US" sz="1400" dirty="0"/>
              <a:t> </a:t>
            </a:r>
            <a:r>
              <a:rPr lang="en-US" sz="1400" dirty="0" err="1" smtClean="0"/>
              <a:t>dan</a:t>
            </a:r>
            <a:r>
              <a:rPr lang="en-US" sz="1400" dirty="0" smtClean="0"/>
              <a:t> </a:t>
            </a:r>
            <a:r>
              <a:rPr lang="en-US" sz="1400" dirty="0" err="1" smtClean="0"/>
              <a:t>pemasangan</a:t>
            </a:r>
            <a:r>
              <a:rPr lang="en-US" sz="1400" dirty="0" smtClean="0"/>
              <a:t> </a:t>
            </a:r>
            <a:r>
              <a:rPr lang="en-US" sz="1400" dirty="0" err="1"/>
              <a:t>proteksi</a:t>
            </a:r>
            <a:r>
              <a:rPr lang="en-US" sz="1400" dirty="0"/>
              <a:t> </a:t>
            </a:r>
            <a:r>
              <a:rPr lang="en-US" sz="1400" dirty="0" smtClean="0"/>
              <a:t>	internal </a:t>
            </a:r>
            <a:r>
              <a:rPr lang="en-US" sz="1400" dirty="0" err="1" smtClean="0"/>
              <a:t>transformator</a:t>
            </a:r>
            <a:endParaRPr lang="en-US" sz="1400" dirty="0"/>
          </a:p>
          <a:p>
            <a:pPr marL="909638" indent="-285750"/>
            <a:r>
              <a:rPr lang="en-US" sz="1400" dirty="0" smtClean="0"/>
              <a:t>D.35.121.03.049.1</a:t>
            </a:r>
          </a:p>
          <a:p>
            <a:pPr marL="623888" indent="0">
              <a:buNone/>
            </a:pPr>
            <a:r>
              <a:rPr lang="en-US" sz="1400" dirty="0" smtClean="0"/>
              <a:t>	</a:t>
            </a:r>
            <a:r>
              <a:rPr lang="en-US" sz="1400" dirty="0" err="1" smtClean="0"/>
              <a:t>Mengkoordinir</a:t>
            </a:r>
            <a:r>
              <a:rPr lang="en-US" sz="1400" dirty="0" smtClean="0"/>
              <a:t> </a:t>
            </a:r>
            <a:r>
              <a:rPr lang="en-US" sz="1400" dirty="0" err="1" smtClean="0"/>
              <a:t>pekerjaan</a:t>
            </a:r>
            <a:r>
              <a:rPr lang="en-US" sz="1400" dirty="0" smtClean="0"/>
              <a:t> </a:t>
            </a:r>
            <a:r>
              <a:rPr lang="en-US" sz="1400" dirty="0" err="1" smtClean="0"/>
              <a:t>perencanaan</a:t>
            </a:r>
            <a:r>
              <a:rPr lang="en-US" sz="1400" dirty="0" smtClean="0"/>
              <a:t> </a:t>
            </a:r>
            <a:r>
              <a:rPr lang="en-US" sz="1400" dirty="0" err="1"/>
              <a:t>pembangunan</a:t>
            </a:r>
            <a:r>
              <a:rPr lang="en-US" sz="1400" dirty="0"/>
              <a:t> </a:t>
            </a:r>
            <a:r>
              <a:rPr lang="en-US" sz="1400" dirty="0" err="1" smtClean="0"/>
              <a:t>dan</a:t>
            </a:r>
            <a:r>
              <a:rPr lang="en-US" sz="1400" dirty="0" smtClean="0"/>
              <a:t> </a:t>
            </a:r>
            <a:r>
              <a:rPr lang="en-US" sz="1400" dirty="0" err="1" smtClean="0"/>
              <a:t>pemasangan</a:t>
            </a:r>
            <a:r>
              <a:rPr lang="en-US" sz="1400" dirty="0" smtClean="0"/>
              <a:t> </a:t>
            </a:r>
            <a:r>
              <a:rPr lang="en-US" sz="1400" dirty="0"/>
              <a:t>media </a:t>
            </a:r>
            <a:r>
              <a:rPr lang="en-US" sz="1400" dirty="0" err="1"/>
              <a:t>insulasi</a:t>
            </a:r>
            <a:endParaRPr lang="en-US" sz="1400" dirty="0"/>
          </a:p>
          <a:p>
            <a:pPr marL="623888" indent="0">
              <a:buNone/>
            </a:pPr>
            <a:r>
              <a:rPr lang="en-US" sz="1400" dirty="0" smtClean="0"/>
              <a:t>	</a:t>
            </a:r>
            <a:r>
              <a:rPr lang="en-US" sz="1400" dirty="0" err="1" smtClean="0"/>
              <a:t>transformator</a:t>
            </a:r>
            <a:endParaRPr lang="en-US" sz="1400" dirty="0" smtClean="0"/>
          </a:p>
          <a:p>
            <a:pPr marL="909638" indent="-285750"/>
            <a:r>
              <a:rPr lang="en-US" sz="1400" dirty="0"/>
              <a:t>	</a:t>
            </a:r>
            <a:r>
              <a:rPr lang="en-US" sz="1400" dirty="0" smtClean="0"/>
              <a:t>D.35.121.03.051.1</a:t>
            </a:r>
          </a:p>
          <a:p>
            <a:pPr marL="623888" indent="0">
              <a:buNone/>
            </a:pPr>
            <a:r>
              <a:rPr lang="en-US" sz="1400" dirty="0"/>
              <a:t>	</a:t>
            </a:r>
            <a:r>
              <a:rPr lang="en-US" sz="1400" dirty="0" err="1" smtClean="0"/>
              <a:t>Mengkoordinir</a:t>
            </a:r>
            <a:r>
              <a:rPr lang="en-US" sz="1400" dirty="0" smtClean="0"/>
              <a:t> </a:t>
            </a:r>
            <a:r>
              <a:rPr lang="en-US" sz="1400" dirty="0" err="1" smtClean="0"/>
              <a:t>pekerjaan</a:t>
            </a:r>
            <a:r>
              <a:rPr lang="en-US" sz="1400" dirty="0" smtClean="0"/>
              <a:t>  </a:t>
            </a:r>
            <a:r>
              <a:rPr lang="en-US" sz="1400" dirty="0" err="1" smtClean="0"/>
              <a:t>perencanaan</a:t>
            </a:r>
            <a:r>
              <a:rPr lang="en-US" sz="1400" dirty="0" smtClean="0"/>
              <a:t> </a:t>
            </a:r>
            <a:r>
              <a:rPr lang="en-US" sz="1400" dirty="0" err="1"/>
              <a:t>pembangunan</a:t>
            </a:r>
            <a:r>
              <a:rPr lang="en-US" sz="1400" dirty="0"/>
              <a:t> </a:t>
            </a:r>
            <a:r>
              <a:rPr lang="en-US" sz="1400" dirty="0" err="1" smtClean="0"/>
              <a:t>dan</a:t>
            </a:r>
            <a:r>
              <a:rPr lang="en-US" sz="1400" dirty="0" smtClean="0"/>
              <a:t> </a:t>
            </a:r>
          </a:p>
          <a:p>
            <a:pPr marL="623888" indent="0">
              <a:buNone/>
            </a:pPr>
            <a:r>
              <a:rPr lang="en-US" sz="1400" dirty="0"/>
              <a:t>	</a:t>
            </a:r>
            <a:r>
              <a:rPr lang="en-US" sz="1400" dirty="0" err="1" smtClean="0"/>
              <a:t>pemasangan</a:t>
            </a:r>
            <a:r>
              <a:rPr lang="en-US" sz="1400" dirty="0" smtClean="0"/>
              <a:t> </a:t>
            </a:r>
            <a:r>
              <a:rPr lang="en-US" sz="1400" dirty="0" err="1" smtClean="0"/>
              <a:t>proteksi</a:t>
            </a:r>
            <a:r>
              <a:rPr lang="en-US" sz="1400" dirty="0" smtClean="0"/>
              <a:t> </a:t>
            </a:r>
            <a:r>
              <a:rPr lang="en-US" sz="1400" dirty="0"/>
              <a:t>bay </a:t>
            </a:r>
            <a:r>
              <a:rPr lang="en-US" sz="1400" dirty="0" err="1" smtClean="0"/>
              <a:t>transformator</a:t>
            </a:r>
            <a:endParaRPr lang="en-US" sz="1400" dirty="0"/>
          </a:p>
          <a:p>
            <a:pPr marL="623888" indent="0">
              <a:buNone/>
            </a:pPr>
            <a:endParaRPr lang="en-US" sz="1400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95536" y="123478"/>
            <a:ext cx="8229600" cy="929258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484632" algn="l" rtl="0" eaLnBrk="1" latinLnBrk="0" hangingPunct="1">
              <a:spcBef>
                <a:spcPct val="0"/>
              </a:spcBef>
              <a:buNone/>
              <a:defRPr kumimoji="0" sz="42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sz="2400" dirty="0" smtClean="0"/>
              <a:t>BIDANG :</a:t>
            </a:r>
            <a:r>
              <a:rPr lang="en-US" sz="2400" dirty="0" smtClean="0"/>
              <a:t> </a:t>
            </a:r>
            <a:r>
              <a:rPr lang="id-ID" sz="2400" dirty="0" smtClean="0"/>
              <a:t> </a:t>
            </a:r>
            <a:r>
              <a:rPr lang="en-US" sz="2400" dirty="0" smtClean="0"/>
              <a:t>TRANSMISI</a:t>
            </a:r>
            <a:endParaRPr lang="id-ID" sz="2400" dirty="0" smtClean="0"/>
          </a:p>
          <a:p>
            <a:pPr algn="ctr"/>
            <a:r>
              <a:rPr lang="id-ID" sz="2400" dirty="0" smtClean="0"/>
              <a:t>SUBBIDANG : </a:t>
            </a:r>
            <a:r>
              <a:rPr lang="en-US" sz="2400" dirty="0" smtClean="0"/>
              <a:t> KONSULTASI PERENCANAAN</a:t>
            </a:r>
            <a:endParaRPr lang="id-ID" sz="2400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7893" y="5896628"/>
            <a:ext cx="1738603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8594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12776"/>
            <a:ext cx="8784976" cy="5040560"/>
          </a:xfrm>
        </p:spPr>
        <p:txBody>
          <a:bodyPr>
            <a:noAutofit/>
          </a:bodyPr>
          <a:lstStyle/>
          <a:p>
            <a:pPr marL="369888" indent="0">
              <a:buNone/>
            </a:pPr>
            <a:r>
              <a:rPr lang="sv-SE" sz="1400" dirty="0" smtClean="0"/>
              <a:t>2</a:t>
            </a:r>
            <a:r>
              <a:rPr lang="sv-SE" sz="1400" dirty="0"/>
              <a:t>) </a:t>
            </a:r>
            <a:r>
              <a:rPr lang="sv-SE" sz="1400" dirty="0"/>
              <a:t>Konsultan Perencana pembangunan dan pemasangan </a:t>
            </a:r>
            <a:r>
              <a:rPr lang="sv-SE" sz="1400" dirty="0" smtClean="0"/>
              <a:t>Switchgear</a:t>
            </a:r>
          </a:p>
          <a:p>
            <a:pPr marL="369888" indent="0">
              <a:buNone/>
            </a:pPr>
            <a:endParaRPr lang="sv-SE" sz="1400" dirty="0"/>
          </a:p>
          <a:p>
            <a:pPr marL="630238" indent="0">
              <a:buNone/>
            </a:pPr>
            <a:r>
              <a:rPr lang="en-US" sz="1400" b="1" dirty="0"/>
              <a:t>INTI</a:t>
            </a:r>
          </a:p>
          <a:p>
            <a:pPr marL="915988" indent="-285750"/>
            <a:r>
              <a:rPr lang="en-US" sz="1400" dirty="0"/>
              <a:t>D.35.121.00.002.1</a:t>
            </a:r>
            <a:endParaRPr lang="en-US" sz="1400" dirty="0"/>
          </a:p>
          <a:p>
            <a:pPr marL="630238" indent="0">
              <a:buNone/>
            </a:pPr>
            <a:r>
              <a:rPr lang="en-US" sz="1400" dirty="0" smtClean="0"/>
              <a:t>	</a:t>
            </a:r>
            <a:r>
              <a:rPr lang="en-US" sz="1400" dirty="0" err="1" smtClean="0"/>
              <a:t>Mengkoordinir</a:t>
            </a:r>
            <a:r>
              <a:rPr lang="en-US" sz="1400" dirty="0" smtClean="0"/>
              <a:t> </a:t>
            </a:r>
            <a:r>
              <a:rPr lang="en-US" sz="1400" dirty="0" err="1" smtClean="0"/>
              <a:t>pekerjaan</a:t>
            </a:r>
            <a:r>
              <a:rPr lang="en-US" sz="1400" dirty="0" smtClean="0"/>
              <a:t> </a:t>
            </a:r>
            <a:r>
              <a:rPr lang="en-US" sz="1400" dirty="0" err="1" smtClean="0"/>
              <a:t>perencanaan</a:t>
            </a:r>
            <a:r>
              <a:rPr lang="en-US" sz="1400" dirty="0" smtClean="0"/>
              <a:t> </a:t>
            </a:r>
            <a:r>
              <a:rPr lang="en-US" sz="1400" dirty="0" err="1"/>
              <a:t>pembangunan</a:t>
            </a:r>
            <a:r>
              <a:rPr lang="en-US" sz="1400" dirty="0"/>
              <a:t> </a:t>
            </a:r>
            <a:r>
              <a:rPr lang="en-US" sz="1400" dirty="0" err="1" smtClean="0"/>
              <a:t>dan</a:t>
            </a:r>
            <a:r>
              <a:rPr lang="en-US" sz="1400" dirty="0" smtClean="0"/>
              <a:t> </a:t>
            </a:r>
            <a:r>
              <a:rPr lang="en-US" sz="1400" dirty="0" err="1" smtClean="0"/>
              <a:t>pemasangan</a:t>
            </a:r>
            <a:r>
              <a:rPr lang="en-US" sz="1400" dirty="0" smtClean="0"/>
              <a:t> </a:t>
            </a:r>
            <a:r>
              <a:rPr lang="en-US" sz="1400" dirty="0" err="1"/>
              <a:t>Transmisi</a:t>
            </a:r>
            <a:r>
              <a:rPr lang="en-US" sz="1400" dirty="0"/>
              <a:t> </a:t>
            </a:r>
            <a:r>
              <a:rPr lang="en-US" sz="1400" dirty="0" smtClean="0"/>
              <a:t>	Tenaga </a:t>
            </a:r>
            <a:r>
              <a:rPr lang="en-US" sz="1400" dirty="0" err="1" smtClean="0"/>
              <a:t>Listrik</a:t>
            </a:r>
            <a:r>
              <a:rPr lang="en-US" sz="1400" dirty="0"/>
              <a:t>	</a:t>
            </a:r>
          </a:p>
          <a:p>
            <a:pPr marL="630238" indent="0">
              <a:buNone/>
            </a:pPr>
            <a:endParaRPr lang="en-US" sz="1400" b="1" dirty="0"/>
          </a:p>
          <a:p>
            <a:pPr marL="630238" indent="0">
              <a:buNone/>
            </a:pPr>
            <a:r>
              <a:rPr lang="en-US" sz="1400" b="1" dirty="0"/>
              <a:t>PILIHAN (</a:t>
            </a:r>
            <a:r>
              <a:rPr lang="en-US" sz="1400" b="1" dirty="0" err="1"/>
              <a:t>Pilih</a:t>
            </a:r>
            <a:r>
              <a:rPr lang="en-US" sz="1400" b="1" dirty="0"/>
              <a:t> 1 </a:t>
            </a:r>
            <a:r>
              <a:rPr lang="en-US" sz="1400" b="1" dirty="0" err="1"/>
              <a:t>saja</a:t>
            </a:r>
            <a:r>
              <a:rPr lang="en-US" sz="1400" b="1" dirty="0"/>
              <a:t>)</a:t>
            </a:r>
          </a:p>
          <a:p>
            <a:pPr marL="900113" indent="-276225"/>
            <a:r>
              <a:rPr lang="en-US" sz="1400" dirty="0" smtClean="0"/>
              <a:t>D.35.121.03.055.1</a:t>
            </a:r>
          </a:p>
          <a:p>
            <a:pPr marL="623888" indent="0">
              <a:buNone/>
            </a:pPr>
            <a:r>
              <a:rPr lang="en-US" sz="1400" dirty="0" smtClean="0"/>
              <a:t>	</a:t>
            </a:r>
            <a:r>
              <a:rPr lang="en-US" sz="1400" dirty="0" err="1" smtClean="0"/>
              <a:t>Mengkoordinir</a:t>
            </a:r>
            <a:r>
              <a:rPr lang="en-US" sz="1400" dirty="0" smtClean="0"/>
              <a:t> </a:t>
            </a:r>
            <a:r>
              <a:rPr lang="en-US" sz="1400" dirty="0" err="1" smtClean="0"/>
              <a:t>pekerjaan</a:t>
            </a:r>
            <a:r>
              <a:rPr lang="en-US" sz="1400" dirty="0" smtClean="0"/>
              <a:t> </a:t>
            </a:r>
            <a:r>
              <a:rPr lang="en-US" sz="1400" dirty="0" err="1" smtClean="0"/>
              <a:t>perencanaan</a:t>
            </a:r>
            <a:r>
              <a:rPr lang="en-US" sz="1400" dirty="0" smtClean="0"/>
              <a:t> </a:t>
            </a:r>
            <a:r>
              <a:rPr lang="en-US" sz="1400" dirty="0" err="1"/>
              <a:t>pembangunan</a:t>
            </a:r>
            <a:r>
              <a:rPr lang="en-US" sz="1400" dirty="0"/>
              <a:t> </a:t>
            </a:r>
            <a:r>
              <a:rPr lang="en-US" sz="1400" dirty="0" err="1" smtClean="0"/>
              <a:t>dan</a:t>
            </a:r>
            <a:r>
              <a:rPr lang="en-US" sz="1400" dirty="0" smtClean="0"/>
              <a:t> </a:t>
            </a:r>
            <a:r>
              <a:rPr lang="en-US" sz="1400" dirty="0" err="1" smtClean="0"/>
              <a:t>pemasangan</a:t>
            </a:r>
            <a:r>
              <a:rPr lang="en-US" sz="1400" dirty="0" smtClean="0"/>
              <a:t> </a:t>
            </a:r>
            <a:r>
              <a:rPr lang="en-US" sz="1400" dirty="0" err="1"/>
              <a:t>proteksi</a:t>
            </a:r>
            <a:r>
              <a:rPr lang="en-US" sz="1400" dirty="0"/>
              <a:t> </a:t>
            </a:r>
            <a:r>
              <a:rPr lang="en-US" sz="1400" dirty="0" smtClean="0"/>
              <a:t>	switchgear</a:t>
            </a:r>
          </a:p>
          <a:p>
            <a:pPr marL="900113" indent="-276225"/>
            <a:r>
              <a:rPr lang="es-ES" sz="1400" dirty="0" smtClean="0"/>
              <a:t>D.35.121.03.052.1</a:t>
            </a:r>
          </a:p>
          <a:p>
            <a:pPr marL="623888" indent="0">
              <a:buNone/>
            </a:pPr>
            <a:r>
              <a:rPr lang="es-ES" sz="1400" dirty="0"/>
              <a:t>	</a:t>
            </a:r>
            <a:r>
              <a:rPr lang="es-ES" sz="1400" dirty="0" err="1" smtClean="0"/>
              <a:t>Mengkoordinir</a:t>
            </a:r>
            <a:r>
              <a:rPr lang="es-ES" sz="1400" dirty="0" smtClean="0"/>
              <a:t> </a:t>
            </a:r>
            <a:r>
              <a:rPr lang="es-ES" sz="1400" dirty="0" err="1" smtClean="0"/>
              <a:t>pekerjaan</a:t>
            </a:r>
            <a:r>
              <a:rPr lang="es-ES" sz="1400" dirty="0" smtClean="0"/>
              <a:t> </a:t>
            </a:r>
            <a:r>
              <a:rPr lang="es-ES" sz="1400" dirty="0" err="1" smtClean="0"/>
              <a:t>perencanaan</a:t>
            </a:r>
            <a:r>
              <a:rPr lang="es-ES" sz="1400" dirty="0" smtClean="0"/>
              <a:t> </a:t>
            </a:r>
            <a:r>
              <a:rPr lang="es-ES" sz="1400" dirty="0" err="1"/>
              <a:t>pembangunan</a:t>
            </a:r>
            <a:r>
              <a:rPr lang="es-ES" sz="1400" dirty="0"/>
              <a:t> </a:t>
            </a:r>
            <a:r>
              <a:rPr lang="es-ES" sz="1400" dirty="0" smtClean="0"/>
              <a:t>dan </a:t>
            </a:r>
            <a:r>
              <a:rPr lang="es-ES" sz="1400" dirty="0" err="1" smtClean="0"/>
              <a:t>pemasangan</a:t>
            </a:r>
            <a:r>
              <a:rPr lang="es-ES" sz="1400" dirty="0" smtClean="0"/>
              <a:t> </a:t>
            </a:r>
            <a:r>
              <a:rPr lang="es-ES" sz="1400" dirty="0" err="1"/>
              <a:t>peralatan</a:t>
            </a:r>
            <a:r>
              <a:rPr lang="es-ES" sz="1400" dirty="0"/>
              <a:t> </a:t>
            </a:r>
            <a:r>
              <a:rPr lang="es-ES" sz="1400" dirty="0" smtClean="0"/>
              <a:t>	</a:t>
            </a:r>
            <a:r>
              <a:rPr lang="es-ES" sz="1400" dirty="0" err="1" smtClean="0"/>
              <a:t>pemutus</a:t>
            </a:r>
            <a:r>
              <a:rPr lang="es-ES" sz="1400" dirty="0" smtClean="0"/>
              <a:t> </a:t>
            </a:r>
            <a:r>
              <a:rPr lang="es-ES" sz="1400" dirty="0" err="1" smtClean="0"/>
              <a:t>daya</a:t>
            </a:r>
            <a:r>
              <a:rPr lang="es-ES" sz="1400" dirty="0" smtClean="0"/>
              <a:t> </a:t>
            </a:r>
            <a:endParaRPr lang="en-US" sz="1400" dirty="0"/>
          </a:p>
          <a:p>
            <a:pPr marL="900113" indent="-276225"/>
            <a:r>
              <a:rPr lang="en-US" sz="1400" dirty="0"/>
              <a:t>D.35.121.03.053.1</a:t>
            </a:r>
            <a:endParaRPr lang="en-US" sz="1400" dirty="0"/>
          </a:p>
          <a:p>
            <a:pPr marL="623888" indent="0">
              <a:buNone/>
            </a:pPr>
            <a:r>
              <a:rPr lang="en-US" sz="1400" dirty="0" smtClean="0"/>
              <a:t>	</a:t>
            </a:r>
            <a:r>
              <a:rPr lang="en-US" sz="1400" dirty="0" err="1" smtClean="0"/>
              <a:t>Mengkoordinir</a:t>
            </a:r>
            <a:r>
              <a:rPr lang="en-US" sz="1400" dirty="0" smtClean="0"/>
              <a:t> </a:t>
            </a:r>
            <a:r>
              <a:rPr lang="en-US" sz="1400" dirty="0" err="1" smtClean="0"/>
              <a:t>pekerjaan</a:t>
            </a:r>
            <a:r>
              <a:rPr lang="en-US" sz="1400" dirty="0" smtClean="0"/>
              <a:t> </a:t>
            </a:r>
            <a:r>
              <a:rPr lang="en-US" sz="1400" dirty="0" err="1" smtClean="0"/>
              <a:t>perencanaan</a:t>
            </a:r>
            <a:r>
              <a:rPr lang="en-US" sz="1400" dirty="0" smtClean="0"/>
              <a:t> </a:t>
            </a:r>
            <a:r>
              <a:rPr lang="en-US" sz="1400" dirty="0" err="1"/>
              <a:t>pembangunan</a:t>
            </a:r>
            <a:r>
              <a:rPr lang="en-US" sz="1400" dirty="0"/>
              <a:t> </a:t>
            </a:r>
            <a:r>
              <a:rPr lang="en-US" sz="1400" dirty="0" err="1" smtClean="0"/>
              <a:t>dan</a:t>
            </a:r>
            <a:r>
              <a:rPr lang="en-US" sz="1400" dirty="0" smtClean="0"/>
              <a:t> </a:t>
            </a:r>
            <a:r>
              <a:rPr lang="en-US" sz="1400" dirty="0" err="1" smtClean="0"/>
              <a:t>pemasangan</a:t>
            </a:r>
            <a:r>
              <a:rPr lang="en-US" sz="1400" dirty="0" smtClean="0"/>
              <a:t> </a:t>
            </a:r>
            <a:r>
              <a:rPr lang="en-US" sz="1400" dirty="0" err="1"/>
              <a:t>peralatan</a:t>
            </a:r>
            <a:r>
              <a:rPr lang="en-US" sz="1400" dirty="0"/>
              <a:t> </a:t>
            </a:r>
            <a:r>
              <a:rPr lang="en-US" sz="1400" dirty="0" smtClean="0"/>
              <a:t>	</a:t>
            </a:r>
            <a:r>
              <a:rPr lang="en-US" sz="1400" dirty="0" err="1" smtClean="0"/>
              <a:t>pemisah</a:t>
            </a:r>
            <a:endParaRPr lang="en-US" sz="1400" dirty="0"/>
          </a:p>
          <a:p>
            <a:pPr marL="900113" indent="-276225"/>
            <a:r>
              <a:rPr lang="en-US" sz="1400" dirty="0"/>
              <a:t>	</a:t>
            </a:r>
            <a:r>
              <a:rPr lang="en-US" sz="1400" dirty="0" smtClean="0"/>
              <a:t>D.35.121.03.054.1</a:t>
            </a:r>
            <a:endParaRPr lang="en-US" sz="1400" dirty="0"/>
          </a:p>
          <a:p>
            <a:pPr marL="623888" indent="0">
              <a:buNone/>
            </a:pPr>
            <a:r>
              <a:rPr lang="en-US" sz="1400" dirty="0" smtClean="0"/>
              <a:t>	</a:t>
            </a:r>
            <a:r>
              <a:rPr lang="en-US" sz="1400" dirty="0" err="1" smtClean="0"/>
              <a:t>Mengkoordinir</a:t>
            </a:r>
            <a:r>
              <a:rPr lang="en-US" sz="1400" dirty="0" smtClean="0"/>
              <a:t> </a:t>
            </a:r>
            <a:r>
              <a:rPr lang="en-US" sz="1400" dirty="0" err="1" smtClean="0"/>
              <a:t>pekerjaan</a:t>
            </a:r>
            <a:r>
              <a:rPr lang="en-US" sz="1400" dirty="0" smtClean="0"/>
              <a:t> </a:t>
            </a:r>
            <a:r>
              <a:rPr lang="en-US" sz="1400" dirty="0" err="1" smtClean="0"/>
              <a:t>perencanaan</a:t>
            </a:r>
            <a:r>
              <a:rPr lang="en-US" sz="1400" dirty="0" smtClean="0"/>
              <a:t> </a:t>
            </a:r>
            <a:r>
              <a:rPr lang="en-US" sz="1400" dirty="0" err="1"/>
              <a:t>pembangunan</a:t>
            </a:r>
            <a:r>
              <a:rPr lang="en-US" sz="1400" dirty="0"/>
              <a:t> </a:t>
            </a:r>
            <a:r>
              <a:rPr lang="en-US" sz="1400" dirty="0" err="1" smtClean="0"/>
              <a:t>dan</a:t>
            </a:r>
            <a:r>
              <a:rPr lang="en-US" sz="1400" dirty="0" smtClean="0"/>
              <a:t> </a:t>
            </a:r>
          </a:p>
          <a:p>
            <a:pPr marL="909638" indent="-285750"/>
            <a:r>
              <a:rPr lang="en-US" sz="1400" dirty="0" err="1" smtClean="0"/>
              <a:t>pemasangan</a:t>
            </a:r>
            <a:r>
              <a:rPr lang="en-US" sz="1400" dirty="0" smtClean="0"/>
              <a:t> </a:t>
            </a:r>
            <a:r>
              <a:rPr lang="en-US" sz="1400" dirty="0" err="1" smtClean="0"/>
              <a:t>transformator</a:t>
            </a:r>
            <a:r>
              <a:rPr lang="en-US" sz="1400" dirty="0" smtClean="0"/>
              <a:t> </a:t>
            </a:r>
            <a:r>
              <a:rPr lang="en-US" sz="1400" dirty="0" err="1" smtClean="0"/>
              <a:t>auxilliary</a:t>
            </a:r>
            <a:endParaRPr lang="en-US" sz="1400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95536" y="123478"/>
            <a:ext cx="8229600" cy="929258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484632" algn="l" rtl="0" eaLnBrk="1" latinLnBrk="0" hangingPunct="1">
              <a:spcBef>
                <a:spcPct val="0"/>
              </a:spcBef>
              <a:buNone/>
              <a:defRPr kumimoji="0" sz="42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sz="2400" dirty="0" smtClean="0"/>
              <a:t>BIDANG :</a:t>
            </a:r>
            <a:r>
              <a:rPr lang="en-US" sz="2400" dirty="0" smtClean="0"/>
              <a:t> </a:t>
            </a:r>
            <a:r>
              <a:rPr lang="id-ID" sz="2400" dirty="0" smtClean="0"/>
              <a:t> </a:t>
            </a:r>
            <a:r>
              <a:rPr lang="en-US" sz="2400" dirty="0" smtClean="0"/>
              <a:t>TRANSMISI</a:t>
            </a:r>
            <a:endParaRPr lang="id-ID" sz="2400" dirty="0" smtClean="0"/>
          </a:p>
          <a:p>
            <a:pPr algn="ctr"/>
            <a:r>
              <a:rPr lang="id-ID" sz="2400" dirty="0" smtClean="0"/>
              <a:t>SUBBIDANG : </a:t>
            </a:r>
            <a:r>
              <a:rPr lang="en-US" sz="2400" dirty="0" smtClean="0"/>
              <a:t> KONSULTASI PERENCANAAN</a:t>
            </a:r>
            <a:endParaRPr lang="id-ID" sz="2400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7893" y="5896628"/>
            <a:ext cx="1738603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40084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12776"/>
            <a:ext cx="8784976" cy="5040560"/>
          </a:xfrm>
        </p:spPr>
        <p:txBody>
          <a:bodyPr>
            <a:noAutofit/>
          </a:bodyPr>
          <a:lstStyle/>
          <a:p>
            <a:pPr marL="369888" indent="0">
              <a:buNone/>
            </a:pPr>
            <a:endParaRPr lang="sv-SE" sz="1400" dirty="0" smtClean="0"/>
          </a:p>
          <a:p>
            <a:pPr marL="369888" indent="0">
              <a:buNone/>
            </a:pPr>
            <a:r>
              <a:rPr lang="en-US" sz="1400" dirty="0"/>
              <a:t>3) </a:t>
            </a:r>
            <a:r>
              <a:rPr lang="es-ES" sz="1400" dirty="0" err="1"/>
              <a:t>Konsultan</a:t>
            </a:r>
            <a:r>
              <a:rPr lang="es-ES" sz="1400" dirty="0"/>
              <a:t> </a:t>
            </a:r>
            <a:r>
              <a:rPr lang="es-ES" sz="1400" dirty="0" err="1"/>
              <a:t>Perencana</a:t>
            </a:r>
            <a:r>
              <a:rPr lang="es-ES" sz="1400" dirty="0"/>
              <a:t> </a:t>
            </a:r>
            <a:r>
              <a:rPr lang="es-ES" sz="1400" dirty="0" err="1"/>
              <a:t>pembangunan</a:t>
            </a:r>
            <a:r>
              <a:rPr lang="es-ES" sz="1400" dirty="0"/>
              <a:t> dan </a:t>
            </a:r>
            <a:r>
              <a:rPr lang="es-ES" sz="1400" dirty="0" err="1"/>
              <a:t>pemasangan</a:t>
            </a:r>
            <a:r>
              <a:rPr lang="es-ES" sz="1400" dirty="0"/>
              <a:t> </a:t>
            </a:r>
            <a:r>
              <a:rPr lang="es-ES" sz="1400" dirty="0" err="1" smtClean="0"/>
              <a:t>Common</a:t>
            </a:r>
            <a:r>
              <a:rPr lang="es-ES" sz="1400" dirty="0" smtClean="0"/>
              <a:t> </a:t>
            </a:r>
            <a:r>
              <a:rPr lang="es-ES" sz="1400" dirty="0" err="1" smtClean="0"/>
              <a:t>Facility</a:t>
            </a:r>
            <a:endParaRPr lang="es-ES" sz="1400" dirty="0"/>
          </a:p>
          <a:p>
            <a:pPr marL="369888" indent="0">
              <a:buNone/>
            </a:pPr>
            <a:endParaRPr lang="sv-SE" sz="1400" dirty="0"/>
          </a:p>
          <a:p>
            <a:pPr marL="630238" indent="0">
              <a:buNone/>
            </a:pPr>
            <a:r>
              <a:rPr lang="en-US" sz="1400" b="1" dirty="0"/>
              <a:t>INTI</a:t>
            </a:r>
          </a:p>
          <a:p>
            <a:pPr marL="915988" indent="-285750"/>
            <a:r>
              <a:rPr lang="en-US" sz="1400" dirty="0" smtClean="0"/>
              <a:t>D.35.121.00.002.1</a:t>
            </a:r>
            <a:endParaRPr lang="en-US" sz="1400" dirty="0"/>
          </a:p>
          <a:p>
            <a:pPr marL="630238" indent="0">
              <a:buNone/>
            </a:pPr>
            <a:r>
              <a:rPr lang="en-US" sz="1400" dirty="0" smtClean="0"/>
              <a:t>	</a:t>
            </a:r>
            <a:r>
              <a:rPr lang="en-US" sz="1400" dirty="0" err="1" smtClean="0"/>
              <a:t>Mengkoordinir</a:t>
            </a:r>
            <a:r>
              <a:rPr lang="en-US" sz="1400" dirty="0" smtClean="0"/>
              <a:t> </a:t>
            </a:r>
            <a:r>
              <a:rPr lang="en-US" sz="1400" dirty="0" err="1" smtClean="0"/>
              <a:t>pekerjaan</a:t>
            </a:r>
            <a:r>
              <a:rPr lang="en-US" sz="1400" dirty="0" smtClean="0"/>
              <a:t> </a:t>
            </a:r>
            <a:r>
              <a:rPr lang="es-ES" sz="1400" dirty="0" err="1"/>
              <a:t>perencanaan</a:t>
            </a:r>
            <a:r>
              <a:rPr lang="es-ES" sz="1400" dirty="0"/>
              <a:t> </a:t>
            </a:r>
            <a:r>
              <a:rPr lang="es-ES" sz="1400" dirty="0" err="1"/>
              <a:t>pembangunan</a:t>
            </a:r>
            <a:r>
              <a:rPr lang="es-ES" sz="1400" dirty="0"/>
              <a:t> </a:t>
            </a:r>
            <a:r>
              <a:rPr lang="es-ES" sz="1400" dirty="0" smtClean="0"/>
              <a:t>dan </a:t>
            </a:r>
            <a:r>
              <a:rPr lang="es-ES" sz="1400" dirty="0" err="1" smtClean="0"/>
              <a:t>pemasangan</a:t>
            </a:r>
            <a:r>
              <a:rPr lang="es-ES" sz="1400" dirty="0" smtClean="0"/>
              <a:t> </a:t>
            </a:r>
            <a:r>
              <a:rPr lang="es-ES" sz="1400" dirty="0" err="1"/>
              <a:t>Transmisi</a:t>
            </a:r>
            <a:r>
              <a:rPr lang="es-ES" sz="1400" dirty="0"/>
              <a:t> </a:t>
            </a:r>
            <a:r>
              <a:rPr lang="es-ES" sz="1400" dirty="0" smtClean="0"/>
              <a:t>	</a:t>
            </a:r>
            <a:r>
              <a:rPr lang="es-ES" sz="1400" dirty="0" err="1" smtClean="0"/>
              <a:t>Tenaga</a:t>
            </a:r>
            <a:r>
              <a:rPr lang="es-ES" sz="1400" dirty="0" smtClean="0"/>
              <a:t> </a:t>
            </a:r>
            <a:r>
              <a:rPr lang="es-ES" sz="1400" dirty="0" err="1" smtClean="0"/>
              <a:t>Listrik</a:t>
            </a:r>
            <a:r>
              <a:rPr lang="en-US" sz="1400" dirty="0"/>
              <a:t>	</a:t>
            </a:r>
          </a:p>
          <a:p>
            <a:pPr marL="630238" indent="0">
              <a:buNone/>
            </a:pPr>
            <a:endParaRPr lang="en-US" sz="1400" b="1" dirty="0"/>
          </a:p>
          <a:p>
            <a:pPr marL="630238" indent="0">
              <a:buNone/>
            </a:pPr>
            <a:r>
              <a:rPr lang="en-US" sz="1400" b="1" dirty="0"/>
              <a:t>PILIHAN (</a:t>
            </a:r>
            <a:r>
              <a:rPr lang="en-US" sz="1400" b="1" dirty="0" err="1"/>
              <a:t>Pilih</a:t>
            </a:r>
            <a:r>
              <a:rPr lang="en-US" sz="1400" b="1" dirty="0"/>
              <a:t> 1 </a:t>
            </a:r>
            <a:r>
              <a:rPr lang="en-US" sz="1400" b="1" dirty="0" err="1"/>
              <a:t>saja</a:t>
            </a:r>
            <a:r>
              <a:rPr lang="en-US" sz="1400" b="1" dirty="0"/>
              <a:t>)</a:t>
            </a:r>
          </a:p>
          <a:p>
            <a:pPr marL="909638" indent="-285750"/>
            <a:r>
              <a:rPr lang="en-US" sz="1400" dirty="0" smtClean="0"/>
              <a:t>D.35.121.03.056.1</a:t>
            </a:r>
            <a:endParaRPr lang="en-US" sz="1400" dirty="0" smtClean="0"/>
          </a:p>
          <a:p>
            <a:pPr marL="623888" indent="0">
              <a:buNone/>
            </a:pPr>
            <a:r>
              <a:rPr lang="en-US" sz="1400" dirty="0"/>
              <a:t>	</a:t>
            </a:r>
            <a:r>
              <a:rPr lang="en-US" sz="1400" dirty="0" err="1" smtClean="0"/>
              <a:t>Mengkoordinir</a:t>
            </a:r>
            <a:r>
              <a:rPr lang="en-US" sz="1400" dirty="0" smtClean="0"/>
              <a:t> </a:t>
            </a:r>
            <a:r>
              <a:rPr lang="en-US" sz="1400" dirty="0" err="1" smtClean="0"/>
              <a:t>pekerjaan</a:t>
            </a:r>
            <a:r>
              <a:rPr lang="en-US" sz="1400" dirty="0" smtClean="0"/>
              <a:t> </a:t>
            </a:r>
            <a:r>
              <a:rPr lang="en-US" sz="1400" dirty="0" err="1" smtClean="0"/>
              <a:t>perencanaan</a:t>
            </a:r>
            <a:r>
              <a:rPr lang="en-US" sz="1400" dirty="0" smtClean="0"/>
              <a:t> </a:t>
            </a:r>
            <a:r>
              <a:rPr lang="en-US" sz="1400" dirty="0" err="1"/>
              <a:t>pembangunan</a:t>
            </a:r>
            <a:r>
              <a:rPr lang="en-US" sz="1400" dirty="0"/>
              <a:t> </a:t>
            </a:r>
            <a:r>
              <a:rPr lang="en-US" sz="1400" dirty="0" err="1" smtClean="0"/>
              <a:t>dan</a:t>
            </a:r>
            <a:r>
              <a:rPr lang="en-US" sz="1400" dirty="0" smtClean="0"/>
              <a:t> </a:t>
            </a:r>
            <a:r>
              <a:rPr lang="en-US" sz="1400" dirty="0" err="1" smtClean="0"/>
              <a:t>pemasangan</a:t>
            </a:r>
            <a:r>
              <a:rPr lang="en-US" sz="1400" dirty="0" smtClean="0"/>
              <a:t> </a:t>
            </a:r>
            <a:r>
              <a:rPr lang="en-US" sz="1400" dirty="0"/>
              <a:t>common </a:t>
            </a:r>
            <a:r>
              <a:rPr lang="en-US" sz="1400" dirty="0" smtClean="0"/>
              <a:t>	facility </a:t>
            </a:r>
            <a:r>
              <a:rPr lang="en-US" sz="1400" dirty="0" err="1" smtClean="0"/>
              <a:t>gardu</a:t>
            </a:r>
            <a:r>
              <a:rPr lang="en-US" sz="1400" dirty="0" smtClean="0"/>
              <a:t> </a:t>
            </a:r>
            <a:r>
              <a:rPr lang="en-US" sz="1400" dirty="0" err="1"/>
              <a:t>induk</a:t>
            </a:r>
            <a:endParaRPr lang="en-US" sz="1400" dirty="0"/>
          </a:p>
          <a:p>
            <a:pPr marL="909638" indent="-285750"/>
            <a:r>
              <a:rPr lang="en-US" sz="1400" dirty="0"/>
              <a:t>	D.35.121.03.057.1</a:t>
            </a:r>
            <a:endParaRPr lang="en-US" sz="1400" dirty="0"/>
          </a:p>
          <a:p>
            <a:pPr marL="623888" indent="0">
              <a:buNone/>
            </a:pPr>
            <a:r>
              <a:rPr lang="en-US" sz="1400" dirty="0" smtClean="0"/>
              <a:t>	</a:t>
            </a:r>
            <a:r>
              <a:rPr lang="en-US" sz="1400" dirty="0" err="1" smtClean="0"/>
              <a:t>Mengkoordinir</a:t>
            </a:r>
            <a:r>
              <a:rPr lang="en-US" sz="1400" dirty="0" smtClean="0"/>
              <a:t> </a:t>
            </a:r>
            <a:r>
              <a:rPr lang="en-US" sz="1400" dirty="0" err="1" smtClean="0"/>
              <a:t>pekerjaan</a:t>
            </a:r>
            <a:r>
              <a:rPr lang="en-US" sz="1400" dirty="0" smtClean="0"/>
              <a:t> </a:t>
            </a:r>
            <a:r>
              <a:rPr lang="en-US" sz="1400" dirty="0" err="1" smtClean="0"/>
              <a:t>perencanaan</a:t>
            </a:r>
            <a:r>
              <a:rPr lang="en-US" sz="1400" dirty="0" smtClean="0"/>
              <a:t> </a:t>
            </a:r>
            <a:r>
              <a:rPr lang="en-US" sz="1400" dirty="0" err="1"/>
              <a:t>pembangunan</a:t>
            </a:r>
            <a:r>
              <a:rPr lang="en-US" sz="1400" dirty="0"/>
              <a:t> </a:t>
            </a:r>
            <a:r>
              <a:rPr lang="en-US" sz="1400" dirty="0" err="1" smtClean="0"/>
              <a:t>dan</a:t>
            </a:r>
            <a:r>
              <a:rPr lang="en-US" sz="1400" dirty="0" smtClean="0"/>
              <a:t> </a:t>
            </a:r>
            <a:r>
              <a:rPr lang="en-US" sz="1400" dirty="0" err="1" smtClean="0"/>
              <a:t>pemasangan</a:t>
            </a:r>
            <a:r>
              <a:rPr lang="en-US" sz="1400" dirty="0" smtClean="0"/>
              <a:t> 	SCADA/TEL</a:t>
            </a:r>
            <a:endParaRPr lang="en-US" sz="14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95536" y="123478"/>
            <a:ext cx="8229600" cy="929258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484632" algn="l" rtl="0" eaLnBrk="1" latinLnBrk="0" hangingPunct="1">
              <a:spcBef>
                <a:spcPct val="0"/>
              </a:spcBef>
              <a:buNone/>
              <a:defRPr kumimoji="0" sz="42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sz="2400" dirty="0" smtClean="0"/>
              <a:t>BIDANG :</a:t>
            </a:r>
            <a:r>
              <a:rPr lang="en-US" sz="2400" dirty="0" smtClean="0"/>
              <a:t> </a:t>
            </a:r>
            <a:r>
              <a:rPr lang="id-ID" sz="2400" dirty="0" smtClean="0"/>
              <a:t> </a:t>
            </a:r>
            <a:r>
              <a:rPr lang="en-US" sz="2400" dirty="0" smtClean="0"/>
              <a:t>TRANSMISI</a:t>
            </a:r>
            <a:endParaRPr lang="id-ID" sz="2400" dirty="0" smtClean="0"/>
          </a:p>
          <a:p>
            <a:pPr algn="ctr"/>
            <a:r>
              <a:rPr lang="id-ID" sz="2400" dirty="0" smtClean="0"/>
              <a:t>SUBBIDANG : </a:t>
            </a:r>
            <a:r>
              <a:rPr lang="en-US" sz="2400" dirty="0" smtClean="0"/>
              <a:t> KONSULTASI PERENCANAAN</a:t>
            </a:r>
            <a:endParaRPr lang="id-ID" sz="2400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7893" y="5896628"/>
            <a:ext cx="1738603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17060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12776"/>
            <a:ext cx="8784976" cy="5040560"/>
          </a:xfrm>
        </p:spPr>
        <p:txBody>
          <a:bodyPr>
            <a:noAutofit/>
          </a:bodyPr>
          <a:lstStyle/>
          <a:p>
            <a:pPr marL="64008" indent="0">
              <a:spcBef>
                <a:spcPts val="0"/>
              </a:spcBef>
              <a:buNone/>
            </a:pPr>
            <a:r>
              <a:rPr lang="sv-SE" sz="1400" b="1" dirty="0" smtClean="0"/>
              <a:t>LEVEL </a:t>
            </a:r>
            <a:r>
              <a:rPr lang="sv-SE" sz="1400" b="1" dirty="0" smtClean="0"/>
              <a:t>4</a:t>
            </a:r>
            <a:endParaRPr lang="sv-SE" sz="1400" b="1" dirty="0"/>
          </a:p>
          <a:p>
            <a:pPr marL="64008" indent="0">
              <a:buNone/>
              <a:tabLst>
                <a:tab pos="342900" algn="l"/>
              </a:tabLst>
            </a:pPr>
            <a:r>
              <a:rPr lang="fi-FI" sz="1400" b="1" dirty="0" smtClean="0"/>
              <a:t>1. </a:t>
            </a:r>
            <a:r>
              <a:rPr lang="fi-FI" sz="1400" b="1" dirty="0" smtClean="0"/>
              <a:t>	</a:t>
            </a:r>
            <a:r>
              <a:rPr lang="fi-FI" sz="1400" b="1" dirty="0" smtClean="0"/>
              <a:t>Analis </a:t>
            </a:r>
            <a:r>
              <a:rPr lang="fi-FI" sz="1400" b="1" dirty="0"/>
              <a:t>Muda Konsultansi Perencanaan Jaringan Transmisi</a:t>
            </a:r>
          </a:p>
          <a:p>
            <a:pPr marL="64008" indent="0">
              <a:buNone/>
              <a:tabLst>
                <a:tab pos="342900" algn="l"/>
              </a:tabLst>
            </a:pPr>
            <a:r>
              <a:rPr lang="fi-FI" sz="1400" b="1" dirty="0" smtClean="0"/>
              <a:t>	D.35.121.01.KUALIFIKASI.4.TRAJAR</a:t>
            </a:r>
            <a:endParaRPr lang="fi-FI" sz="1400" b="1" dirty="0"/>
          </a:p>
          <a:p>
            <a:pPr marL="64008" indent="0">
              <a:buNone/>
            </a:pPr>
            <a:endParaRPr lang="en-US" sz="1400" dirty="0"/>
          </a:p>
          <a:p>
            <a:pPr marL="368300" indent="0">
              <a:buNone/>
            </a:pPr>
            <a:r>
              <a:rPr lang="en-US" sz="1400" dirty="0" smtClean="0"/>
              <a:t>1) </a:t>
            </a:r>
            <a:r>
              <a:rPr lang="en-US" sz="1400" dirty="0" smtClean="0"/>
              <a:t>Supervisor </a:t>
            </a:r>
            <a:r>
              <a:rPr lang="en-US" sz="1400" dirty="0" err="1"/>
              <a:t>Perencanaan</a:t>
            </a:r>
            <a:r>
              <a:rPr lang="en-US" sz="1400" dirty="0"/>
              <a:t> </a:t>
            </a:r>
            <a:r>
              <a:rPr lang="en-US" sz="1400" dirty="0" err="1"/>
              <a:t>pembangunan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pemasangan</a:t>
            </a:r>
            <a:r>
              <a:rPr lang="en-US" sz="1400" dirty="0"/>
              <a:t> </a:t>
            </a:r>
            <a:r>
              <a:rPr lang="en-US" sz="1400" dirty="0" err="1" smtClean="0"/>
              <a:t>Jaringan</a:t>
            </a:r>
            <a:endParaRPr lang="en-US" sz="1400" dirty="0" smtClean="0"/>
          </a:p>
          <a:p>
            <a:pPr marL="368300" indent="0">
              <a:buNone/>
            </a:pPr>
            <a:endParaRPr lang="fi-FI" sz="1400" dirty="0" smtClean="0"/>
          </a:p>
          <a:p>
            <a:pPr marL="900113" indent="-276225">
              <a:spcBef>
                <a:spcPts val="0"/>
              </a:spcBef>
              <a:buNone/>
            </a:pPr>
            <a:r>
              <a:rPr lang="sv-SE" sz="1400" b="1" dirty="0"/>
              <a:t>INTI</a:t>
            </a:r>
          </a:p>
          <a:p>
            <a:pPr marL="1074738" indent="-450850"/>
            <a:r>
              <a:rPr lang="en-US" sz="1400" dirty="0" smtClean="0"/>
              <a:t>D.35.121.00.003.1 </a:t>
            </a:r>
          </a:p>
          <a:p>
            <a:pPr marL="623888" indent="0">
              <a:buNone/>
              <a:tabLst>
                <a:tab pos="1028700" algn="l"/>
              </a:tabLst>
            </a:pPr>
            <a:r>
              <a:rPr lang="en-US" sz="1400" dirty="0" smtClean="0"/>
              <a:t>	 </a:t>
            </a:r>
            <a:r>
              <a:rPr lang="en-US" sz="1400" dirty="0" err="1" smtClean="0"/>
              <a:t>Mensupervisi</a:t>
            </a:r>
            <a:r>
              <a:rPr lang="en-US" sz="1400" dirty="0" smtClean="0"/>
              <a:t> </a:t>
            </a:r>
            <a:r>
              <a:rPr lang="en-US" sz="1400" dirty="0" err="1" smtClean="0"/>
              <a:t>Perencanaan</a:t>
            </a:r>
            <a:r>
              <a:rPr lang="en-US" sz="1400" dirty="0" smtClean="0"/>
              <a:t> </a:t>
            </a:r>
            <a:r>
              <a:rPr lang="en-US" sz="1400" dirty="0" err="1" smtClean="0"/>
              <a:t>pembangunan</a:t>
            </a:r>
            <a:r>
              <a:rPr lang="en-US" sz="1400" dirty="0" smtClean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 smtClean="0"/>
              <a:t>pemasangan</a:t>
            </a:r>
            <a:r>
              <a:rPr lang="en-US" sz="1400" dirty="0" smtClean="0"/>
              <a:t> </a:t>
            </a:r>
            <a:r>
              <a:rPr lang="en-US" sz="1400" dirty="0" err="1" smtClean="0"/>
              <a:t>transmisi</a:t>
            </a:r>
            <a:r>
              <a:rPr lang="en-US" sz="1400" dirty="0" smtClean="0"/>
              <a:t> </a:t>
            </a:r>
            <a:r>
              <a:rPr lang="en-US" sz="1400" dirty="0" err="1"/>
              <a:t>tenaga</a:t>
            </a:r>
            <a:r>
              <a:rPr lang="en-US" sz="1400" dirty="0"/>
              <a:t> </a:t>
            </a:r>
            <a:r>
              <a:rPr lang="en-US" sz="1400" dirty="0" err="1"/>
              <a:t>listrik</a:t>
            </a:r>
            <a:r>
              <a:rPr lang="en-US" sz="1400" dirty="0"/>
              <a:t> </a:t>
            </a:r>
            <a:r>
              <a:rPr lang="en-US" sz="1400" dirty="0"/>
              <a:t>	</a:t>
            </a:r>
          </a:p>
          <a:p>
            <a:pPr marL="900113" indent="-276225">
              <a:spcBef>
                <a:spcPts val="0"/>
              </a:spcBef>
              <a:buNone/>
            </a:pPr>
            <a:r>
              <a:rPr lang="sv-SE" sz="1400" b="1" dirty="0" smtClean="0"/>
              <a:t>PILIHAN </a:t>
            </a:r>
            <a:r>
              <a:rPr lang="sv-SE" sz="1400" b="1" dirty="0"/>
              <a:t>(Pilih </a:t>
            </a:r>
            <a:r>
              <a:rPr lang="sv-SE" sz="1400" b="1" dirty="0" smtClean="0"/>
              <a:t>3 </a:t>
            </a:r>
            <a:r>
              <a:rPr lang="sv-SE" sz="1400" b="1" dirty="0"/>
              <a:t>saja)</a:t>
            </a:r>
          </a:p>
          <a:p>
            <a:pPr marL="1074738" indent="-450850"/>
            <a:r>
              <a:rPr lang="en-US" sz="1400" dirty="0"/>
              <a:t>D.35.121.02.028.1</a:t>
            </a:r>
            <a:endParaRPr lang="en-US" sz="1400" dirty="0"/>
          </a:p>
          <a:p>
            <a:pPr marL="623888" indent="0">
              <a:buNone/>
              <a:tabLst>
                <a:tab pos="1028700" algn="l"/>
              </a:tabLst>
            </a:pPr>
            <a:r>
              <a:rPr lang="fi-FI" sz="1400" dirty="0" smtClean="0"/>
              <a:t>	 Melaksanakan analisis perencanaan </a:t>
            </a:r>
            <a:r>
              <a:rPr lang="fi-FI" sz="1400" dirty="0"/>
              <a:t>pembangunan </a:t>
            </a:r>
            <a:r>
              <a:rPr lang="fi-FI" sz="1400" dirty="0" smtClean="0"/>
              <a:t>dan pemasangan SUTT</a:t>
            </a:r>
          </a:p>
          <a:p>
            <a:pPr marL="1074738" indent="-450850"/>
            <a:r>
              <a:rPr lang="en-US" sz="1400" dirty="0"/>
              <a:t>D.35.121.02.030.1</a:t>
            </a:r>
            <a:endParaRPr lang="en-US" sz="1400" dirty="0"/>
          </a:p>
          <a:p>
            <a:pPr marL="623888" indent="0">
              <a:buNone/>
              <a:tabLst>
                <a:tab pos="1028700" algn="l"/>
              </a:tabLst>
            </a:pPr>
            <a:r>
              <a:rPr lang="en-US" sz="1400" dirty="0" smtClean="0"/>
              <a:t>	 </a:t>
            </a:r>
            <a:r>
              <a:rPr lang="en-US" sz="1400" dirty="0" err="1" smtClean="0"/>
              <a:t>Melaksanakan</a:t>
            </a:r>
            <a:r>
              <a:rPr lang="en-US" sz="1400" dirty="0" smtClean="0"/>
              <a:t> </a:t>
            </a:r>
            <a:r>
              <a:rPr lang="en-US" sz="1400" dirty="0" err="1" smtClean="0"/>
              <a:t>analisis</a:t>
            </a:r>
            <a:r>
              <a:rPr lang="en-US" sz="1400" dirty="0" smtClean="0"/>
              <a:t> </a:t>
            </a:r>
            <a:r>
              <a:rPr lang="en-US" sz="1400" dirty="0" err="1" smtClean="0"/>
              <a:t>perencanaan</a:t>
            </a:r>
            <a:r>
              <a:rPr lang="en-US" sz="1400" dirty="0" smtClean="0"/>
              <a:t> </a:t>
            </a:r>
            <a:r>
              <a:rPr lang="en-US" sz="1400" dirty="0" err="1"/>
              <a:t>pembangunan</a:t>
            </a:r>
            <a:r>
              <a:rPr lang="en-US" sz="1400" dirty="0"/>
              <a:t> </a:t>
            </a:r>
            <a:r>
              <a:rPr lang="en-US" sz="1400" dirty="0" err="1" smtClean="0"/>
              <a:t>dan</a:t>
            </a:r>
            <a:r>
              <a:rPr lang="en-US" sz="1400" dirty="0" smtClean="0"/>
              <a:t> </a:t>
            </a:r>
            <a:r>
              <a:rPr lang="en-US" sz="1400" dirty="0" err="1" smtClean="0"/>
              <a:t>pemasangan</a:t>
            </a:r>
            <a:r>
              <a:rPr lang="en-US" sz="1400" dirty="0" smtClean="0"/>
              <a:t> </a:t>
            </a:r>
            <a:r>
              <a:rPr lang="en-US" sz="1400" dirty="0"/>
              <a:t>SKTT </a:t>
            </a:r>
            <a:endParaRPr lang="en-US" sz="1400" dirty="0" smtClean="0"/>
          </a:p>
          <a:p>
            <a:pPr marL="1074738" indent="-450850"/>
            <a:r>
              <a:rPr lang="en-US" sz="1400" dirty="0" smtClean="0"/>
              <a:t>D.35.121.02.029.1</a:t>
            </a:r>
            <a:endParaRPr lang="en-US" sz="1400" dirty="0"/>
          </a:p>
          <a:p>
            <a:pPr marL="623888" indent="0">
              <a:buNone/>
              <a:tabLst>
                <a:tab pos="1085850" algn="l"/>
              </a:tabLst>
            </a:pPr>
            <a:r>
              <a:rPr lang="en-US" sz="1400" dirty="0" smtClean="0"/>
              <a:t>	</a:t>
            </a:r>
            <a:r>
              <a:rPr lang="en-US" sz="1400" dirty="0" err="1" smtClean="0"/>
              <a:t>Melaksanakan</a:t>
            </a:r>
            <a:r>
              <a:rPr lang="en-US" sz="1400" dirty="0" smtClean="0"/>
              <a:t> </a:t>
            </a:r>
            <a:r>
              <a:rPr lang="en-US" sz="1400" dirty="0" err="1" smtClean="0"/>
              <a:t>analisis</a:t>
            </a:r>
            <a:r>
              <a:rPr lang="en-US" sz="1400" dirty="0" smtClean="0"/>
              <a:t> </a:t>
            </a:r>
            <a:r>
              <a:rPr lang="en-US" sz="1400" dirty="0" err="1" smtClean="0"/>
              <a:t>perencanaan</a:t>
            </a:r>
            <a:r>
              <a:rPr lang="en-US" sz="1400" dirty="0" smtClean="0"/>
              <a:t> </a:t>
            </a:r>
            <a:r>
              <a:rPr lang="en-US" sz="1400" dirty="0" err="1"/>
              <a:t>pembangunan</a:t>
            </a:r>
            <a:r>
              <a:rPr lang="en-US" sz="1400" dirty="0"/>
              <a:t> </a:t>
            </a:r>
            <a:r>
              <a:rPr lang="en-US" sz="1400" dirty="0" err="1" smtClean="0"/>
              <a:t>dan</a:t>
            </a:r>
            <a:r>
              <a:rPr lang="en-US" sz="1400" dirty="0" smtClean="0"/>
              <a:t> </a:t>
            </a:r>
            <a:r>
              <a:rPr lang="en-US" sz="1400" dirty="0" err="1" smtClean="0"/>
              <a:t>pemasangan</a:t>
            </a:r>
            <a:r>
              <a:rPr lang="en-US" sz="1400" dirty="0" smtClean="0"/>
              <a:t> </a:t>
            </a:r>
            <a:r>
              <a:rPr lang="en-US" sz="1400" dirty="0"/>
              <a:t>SUTET</a:t>
            </a:r>
            <a:r>
              <a:rPr lang="en-US" sz="1400" dirty="0"/>
              <a:t>	</a:t>
            </a:r>
          </a:p>
          <a:p>
            <a:pPr marL="1074738" indent="-450850"/>
            <a:r>
              <a:rPr lang="en-US" sz="1400" dirty="0" smtClean="0"/>
              <a:t>D.35.121.02.031.1</a:t>
            </a:r>
            <a:endParaRPr lang="en-US" sz="1400" dirty="0"/>
          </a:p>
          <a:p>
            <a:pPr marL="623888" indent="0">
              <a:buNone/>
              <a:tabLst>
                <a:tab pos="1028700" algn="l"/>
              </a:tabLst>
            </a:pPr>
            <a:r>
              <a:rPr lang="en-US" sz="1400" dirty="0" smtClean="0"/>
              <a:t>	 </a:t>
            </a:r>
            <a:r>
              <a:rPr lang="en-US" sz="1400" dirty="0" err="1" smtClean="0"/>
              <a:t>Melaksanakan</a:t>
            </a:r>
            <a:r>
              <a:rPr lang="en-US" sz="1400" dirty="0" smtClean="0"/>
              <a:t> </a:t>
            </a:r>
            <a:r>
              <a:rPr lang="en-US" sz="1400" dirty="0" err="1" smtClean="0"/>
              <a:t>analisis</a:t>
            </a:r>
            <a:r>
              <a:rPr lang="en-US" sz="1400" dirty="0" smtClean="0"/>
              <a:t> </a:t>
            </a:r>
            <a:r>
              <a:rPr lang="en-US" sz="1400" dirty="0" err="1" smtClean="0"/>
              <a:t>perencanaan</a:t>
            </a:r>
            <a:r>
              <a:rPr lang="en-US" sz="1400" dirty="0" smtClean="0"/>
              <a:t> </a:t>
            </a:r>
            <a:r>
              <a:rPr lang="en-US" sz="1400" dirty="0" err="1"/>
              <a:t>pembangunan</a:t>
            </a:r>
            <a:r>
              <a:rPr lang="en-US" sz="1400" dirty="0"/>
              <a:t> </a:t>
            </a:r>
            <a:r>
              <a:rPr lang="en-US" sz="1400" dirty="0" err="1" smtClean="0"/>
              <a:t>dan</a:t>
            </a:r>
            <a:r>
              <a:rPr lang="en-US" sz="1400" dirty="0" smtClean="0"/>
              <a:t> </a:t>
            </a:r>
          </a:p>
          <a:p>
            <a:pPr marL="623888" indent="0">
              <a:buNone/>
              <a:tabLst>
                <a:tab pos="1028700" algn="l"/>
              </a:tabLst>
            </a:pPr>
            <a:r>
              <a:rPr lang="en-US" sz="1400" dirty="0"/>
              <a:t> </a:t>
            </a:r>
            <a:r>
              <a:rPr lang="en-US" sz="1400" dirty="0" smtClean="0"/>
              <a:t> 	 </a:t>
            </a:r>
            <a:r>
              <a:rPr lang="en-US" sz="1400" dirty="0" err="1" smtClean="0"/>
              <a:t>pemasangan</a:t>
            </a:r>
            <a:r>
              <a:rPr lang="en-US" sz="1400" dirty="0" smtClean="0"/>
              <a:t> </a:t>
            </a:r>
            <a:r>
              <a:rPr lang="en-US" sz="1400" dirty="0"/>
              <a:t>SKLT</a:t>
            </a:r>
            <a:endParaRPr lang="fi-FI" sz="14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95536" y="123478"/>
            <a:ext cx="8229600" cy="929258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484632" algn="l" rtl="0" eaLnBrk="1" latinLnBrk="0" hangingPunct="1">
              <a:spcBef>
                <a:spcPct val="0"/>
              </a:spcBef>
              <a:buNone/>
              <a:defRPr kumimoji="0" sz="42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sz="2400" dirty="0" smtClean="0"/>
              <a:t>BIDANG :</a:t>
            </a:r>
            <a:r>
              <a:rPr lang="en-US" sz="2400" dirty="0" smtClean="0"/>
              <a:t> </a:t>
            </a:r>
            <a:r>
              <a:rPr lang="id-ID" sz="2400" dirty="0" smtClean="0"/>
              <a:t> </a:t>
            </a:r>
            <a:r>
              <a:rPr lang="en-US" sz="2400" dirty="0" smtClean="0"/>
              <a:t>TRANSMISI</a:t>
            </a:r>
            <a:endParaRPr lang="id-ID" sz="2400" dirty="0" smtClean="0"/>
          </a:p>
          <a:p>
            <a:pPr algn="ctr"/>
            <a:r>
              <a:rPr lang="id-ID" sz="2400" dirty="0" smtClean="0"/>
              <a:t>SUBBIDANG : </a:t>
            </a:r>
            <a:r>
              <a:rPr lang="en-US" sz="2400" dirty="0" smtClean="0"/>
              <a:t> KONSULTASI PERENCANAAN</a:t>
            </a:r>
            <a:endParaRPr lang="id-ID" sz="2400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7893" y="5896628"/>
            <a:ext cx="1738603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50295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12776"/>
            <a:ext cx="8784976" cy="5040560"/>
          </a:xfrm>
        </p:spPr>
        <p:txBody>
          <a:bodyPr>
            <a:noAutofit/>
          </a:bodyPr>
          <a:lstStyle/>
          <a:p>
            <a:pPr marL="64008" indent="0">
              <a:spcBef>
                <a:spcPts val="0"/>
              </a:spcBef>
              <a:buNone/>
            </a:pPr>
            <a:r>
              <a:rPr lang="sv-SE" sz="1400" b="1" dirty="0" smtClean="0"/>
              <a:t>LEVEL </a:t>
            </a:r>
            <a:r>
              <a:rPr lang="sv-SE" sz="1400" b="1" dirty="0" smtClean="0"/>
              <a:t>4</a:t>
            </a:r>
            <a:endParaRPr lang="sv-SE" sz="1400" b="1" dirty="0"/>
          </a:p>
          <a:p>
            <a:pPr marL="64008" indent="0">
              <a:buNone/>
              <a:tabLst>
                <a:tab pos="342900" algn="l"/>
              </a:tabLst>
            </a:pPr>
            <a:r>
              <a:rPr lang="fi-FI" sz="1400" b="1" dirty="0" smtClean="0"/>
              <a:t>1. </a:t>
            </a:r>
            <a:r>
              <a:rPr lang="fi-FI" sz="1400" b="1" dirty="0" smtClean="0"/>
              <a:t>	</a:t>
            </a:r>
            <a:r>
              <a:rPr lang="fi-FI" sz="1400" b="1" dirty="0"/>
              <a:t>Analis Muda Konsultansi Perencanaan Gardu Induk</a:t>
            </a:r>
          </a:p>
          <a:p>
            <a:pPr marL="64008" indent="0">
              <a:buNone/>
              <a:tabLst>
                <a:tab pos="342900" algn="l"/>
              </a:tabLst>
            </a:pPr>
            <a:r>
              <a:rPr lang="fi-FI" sz="1400" b="1" dirty="0" smtClean="0"/>
              <a:t>	D.35.121.01.KUALIFIKASI.4.TRAGID</a:t>
            </a:r>
            <a:endParaRPr lang="fi-FI" sz="1400" b="1" dirty="0"/>
          </a:p>
          <a:p>
            <a:pPr marL="64008" indent="0">
              <a:buNone/>
            </a:pPr>
            <a:endParaRPr lang="en-US" sz="1400" dirty="0"/>
          </a:p>
          <a:p>
            <a:pPr marL="368300" indent="0">
              <a:buNone/>
            </a:pPr>
            <a:r>
              <a:rPr lang="en-US" sz="1400" dirty="0" smtClean="0"/>
              <a:t>1) </a:t>
            </a:r>
            <a:r>
              <a:rPr lang="en-US" sz="1400" dirty="0"/>
              <a:t>Supervisor </a:t>
            </a:r>
            <a:r>
              <a:rPr lang="en-US" sz="1400" dirty="0" err="1"/>
              <a:t>Perencanaan</a:t>
            </a:r>
            <a:r>
              <a:rPr lang="en-US" sz="1400" dirty="0"/>
              <a:t> </a:t>
            </a:r>
            <a:r>
              <a:rPr lang="en-US" sz="1400" dirty="0" err="1"/>
              <a:t>pembangunan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pemasangan</a:t>
            </a:r>
            <a:r>
              <a:rPr lang="en-US" sz="1400" dirty="0"/>
              <a:t> </a:t>
            </a:r>
            <a:r>
              <a:rPr lang="en-US" sz="1400" dirty="0" err="1" smtClean="0"/>
              <a:t>Gardu</a:t>
            </a:r>
            <a:r>
              <a:rPr lang="en-US" sz="1400" dirty="0" smtClean="0"/>
              <a:t> </a:t>
            </a:r>
            <a:r>
              <a:rPr lang="en-US" sz="1400" dirty="0" err="1" smtClean="0"/>
              <a:t>Induk</a:t>
            </a:r>
            <a:endParaRPr lang="en-US" sz="1400" dirty="0"/>
          </a:p>
          <a:p>
            <a:pPr marL="368300" indent="0">
              <a:buNone/>
            </a:pPr>
            <a:endParaRPr lang="fi-FI" sz="1400" dirty="0" smtClean="0"/>
          </a:p>
          <a:p>
            <a:pPr marL="900113" indent="-276225">
              <a:spcBef>
                <a:spcPts val="0"/>
              </a:spcBef>
              <a:buNone/>
            </a:pPr>
            <a:r>
              <a:rPr lang="sv-SE" sz="1400" b="1" dirty="0"/>
              <a:t>INTI</a:t>
            </a:r>
          </a:p>
          <a:p>
            <a:pPr marL="1074738" indent="-450850"/>
            <a:r>
              <a:rPr lang="en-US" sz="1400" dirty="0"/>
              <a:t> D.35.121.00.003.</a:t>
            </a:r>
            <a:endParaRPr lang="en-US" sz="1400" dirty="0" smtClean="0"/>
          </a:p>
          <a:p>
            <a:pPr marL="623888" indent="0">
              <a:buNone/>
              <a:tabLst>
                <a:tab pos="1028700" algn="l"/>
                <a:tab pos="1085850" algn="l"/>
              </a:tabLst>
            </a:pPr>
            <a:r>
              <a:rPr lang="en-US" sz="1400" dirty="0" smtClean="0"/>
              <a:t>	  </a:t>
            </a:r>
            <a:r>
              <a:rPr lang="en-US" sz="1400" dirty="0" err="1" smtClean="0"/>
              <a:t>Mensupervisi</a:t>
            </a:r>
            <a:r>
              <a:rPr lang="en-US" sz="1400" dirty="0" smtClean="0"/>
              <a:t> </a:t>
            </a:r>
            <a:r>
              <a:rPr lang="en-US" sz="1400" dirty="0" err="1" smtClean="0"/>
              <a:t>Perencanaan</a:t>
            </a:r>
            <a:r>
              <a:rPr lang="en-US" sz="1400" dirty="0" smtClean="0"/>
              <a:t> </a:t>
            </a:r>
            <a:r>
              <a:rPr lang="en-US" sz="1400" dirty="0" err="1" smtClean="0"/>
              <a:t>pembangunan</a:t>
            </a:r>
            <a:r>
              <a:rPr lang="en-US" sz="1400" dirty="0" smtClean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 smtClean="0"/>
              <a:t>pemasangan</a:t>
            </a:r>
            <a:r>
              <a:rPr lang="en-US" sz="1400" dirty="0" smtClean="0"/>
              <a:t> </a:t>
            </a:r>
            <a:r>
              <a:rPr lang="en-US" sz="1400" dirty="0" err="1" smtClean="0"/>
              <a:t>transmisi</a:t>
            </a:r>
            <a:r>
              <a:rPr lang="en-US" sz="1400" dirty="0" smtClean="0"/>
              <a:t> </a:t>
            </a:r>
            <a:r>
              <a:rPr lang="en-US" sz="1400" dirty="0" err="1"/>
              <a:t>tenaga</a:t>
            </a:r>
            <a:r>
              <a:rPr lang="en-US" sz="1400" dirty="0"/>
              <a:t> </a:t>
            </a:r>
            <a:r>
              <a:rPr lang="en-US" sz="1400" dirty="0" err="1"/>
              <a:t>listrik</a:t>
            </a:r>
            <a:r>
              <a:rPr lang="en-US" sz="1400" dirty="0"/>
              <a:t> </a:t>
            </a:r>
            <a:r>
              <a:rPr lang="en-US" sz="1400" dirty="0"/>
              <a:t>	</a:t>
            </a:r>
          </a:p>
          <a:p>
            <a:pPr marL="900113" indent="-276225">
              <a:spcBef>
                <a:spcPts val="0"/>
              </a:spcBef>
              <a:buNone/>
            </a:pPr>
            <a:r>
              <a:rPr lang="sv-SE" sz="1400" b="1" dirty="0" smtClean="0"/>
              <a:t>PILIHAN </a:t>
            </a:r>
            <a:r>
              <a:rPr lang="sv-SE" sz="1400" b="1" dirty="0"/>
              <a:t>(Pilih </a:t>
            </a:r>
            <a:r>
              <a:rPr lang="sv-SE" sz="1400" b="1" dirty="0" smtClean="0"/>
              <a:t>3 </a:t>
            </a:r>
            <a:r>
              <a:rPr lang="sv-SE" sz="1400" b="1" dirty="0"/>
              <a:t>saja)</a:t>
            </a:r>
          </a:p>
          <a:p>
            <a:pPr marL="1074738" indent="-450850"/>
            <a:r>
              <a:rPr lang="en-US" sz="1400" dirty="0"/>
              <a:t>D.35.121.03.058.1</a:t>
            </a:r>
            <a:endParaRPr lang="en-US" sz="1400" dirty="0"/>
          </a:p>
          <a:p>
            <a:pPr marL="623888" indent="0">
              <a:buNone/>
              <a:tabLst>
                <a:tab pos="1028700" algn="l"/>
              </a:tabLst>
            </a:pPr>
            <a:r>
              <a:rPr lang="fi-FI" sz="1400" dirty="0" smtClean="0"/>
              <a:t>	</a:t>
            </a:r>
            <a:r>
              <a:rPr lang="fi-FI" sz="1400" dirty="0"/>
              <a:t> Melaksanakan </a:t>
            </a:r>
            <a:r>
              <a:rPr lang="fi-FI" sz="1400" dirty="0" smtClean="0"/>
              <a:t>analisis perencanaan </a:t>
            </a:r>
            <a:r>
              <a:rPr lang="fi-FI" sz="1400" dirty="0"/>
              <a:t>pembangunan </a:t>
            </a:r>
            <a:r>
              <a:rPr lang="fi-FI" sz="1400" dirty="0" smtClean="0"/>
              <a:t>dan pemasangan GI</a:t>
            </a:r>
          </a:p>
          <a:p>
            <a:pPr marL="909638" indent="-285750">
              <a:tabLst>
                <a:tab pos="1028700" algn="l"/>
              </a:tabLst>
            </a:pPr>
            <a:r>
              <a:rPr lang="fi-FI" sz="1400" dirty="0"/>
              <a:t>	 </a:t>
            </a:r>
            <a:r>
              <a:rPr lang="en-US" sz="1400" dirty="0"/>
              <a:t>D.35.121.03.061.1</a:t>
            </a:r>
            <a:endParaRPr lang="en-US" sz="1400" dirty="0"/>
          </a:p>
          <a:p>
            <a:pPr marL="623888" indent="0">
              <a:buNone/>
              <a:tabLst>
                <a:tab pos="1028700" algn="l"/>
              </a:tabLst>
            </a:pPr>
            <a:r>
              <a:rPr lang="en-US" sz="1400" dirty="0" smtClean="0"/>
              <a:t>	 </a:t>
            </a:r>
            <a:r>
              <a:rPr lang="en-US" sz="1400" dirty="0" err="1"/>
              <a:t>Melaksanakan</a:t>
            </a:r>
            <a:r>
              <a:rPr lang="en-US" sz="1400" dirty="0"/>
              <a:t> </a:t>
            </a:r>
            <a:r>
              <a:rPr lang="en-US" sz="1400" dirty="0" err="1" smtClean="0"/>
              <a:t>analisis</a:t>
            </a:r>
            <a:r>
              <a:rPr lang="en-US" sz="1400" dirty="0" smtClean="0"/>
              <a:t> </a:t>
            </a:r>
            <a:r>
              <a:rPr lang="en-US" sz="1400" dirty="0" err="1" smtClean="0"/>
              <a:t>Perencanaan</a:t>
            </a:r>
            <a:r>
              <a:rPr lang="en-US" sz="1400" dirty="0" smtClean="0"/>
              <a:t> </a:t>
            </a:r>
            <a:r>
              <a:rPr lang="en-US" sz="1400" dirty="0" err="1"/>
              <a:t>pembangunan</a:t>
            </a:r>
            <a:r>
              <a:rPr lang="en-US" sz="1400" dirty="0"/>
              <a:t> </a:t>
            </a:r>
            <a:r>
              <a:rPr lang="en-US" sz="1400" dirty="0" err="1" smtClean="0"/>
              <a:t>dan</a:t>
            </a:r>
            <a:r>
              <a:rPr lang="en-US" sz="1400" dirty="0" smtClean="0"/>
              <a:t> </a:t>
            </a:r>
            <a:r>
              <a:rPr lang="en-US" sz="1400" dirty="0" err="1" smtClean="0"/>
              <a:t>pemasangan</a:t>
            </a:r>
            <a:r>
              <a:rPr lang="en-US" sz="1400" dirty="0" smtClean="0"/>
              <a:t> </a:t>
            </a:r>
            <a:r>
              <a:rPr lang="en-US" sz="1400" dirty="0"/>
              <a:t>Bay </a:t>
            </a:r>
            <a:r>
              <a:rPr lang="en-US" sz="1400" dirty="0" smtClean="0"/>
              <a:t>	 	 </a:t>
            </a:r>
            <a:r>
              <a:rPr lang="en-US" sz="1400" dirty="0" err="1" smtClean="0"/>
              <a:t>Transformator</a:t>
            </a:r>
            <a:endParaRPr lang="en-US" sz="1400" dirty="0" smtClean="0"/>
          </a:p>
          <a:p>
            <a:pPr marL="1074738" indent="-450850"/>
            <a:r>
              <a:rPr lang="en-US" sz="1400" dirty="0"/>
              <a:t>D.35.121.03.060.1</a:t>
            </a:r>
            <a:endParaRPr lang="en-US" sz="1400" dirty="0"/>
          </a:p>
          <a:p>
            <a:pPr marL="623888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en-US" sz="1400" dirty="0" err="1"/>
              <a:t>Melaksanakan</a:t>
            </a:r>
            <a:r>
              <a:rPr lang="en-US" sz="1400" dirty="0"/>
              <a:t> </a:t>
            </a:r>
            <a:r>
              <a:rPr lang="en-US" sz="1400" dirty="0" err="1" smtClean="0"/>
              <a:t>analisis</a:t>
            </a:r>
            <a:r>
              <a:rPr lang="en-US" sz="1400" dirty="0" smtClean="0"/>
              <a:t> </a:t>
            </a:r>
            <a:r>
              <a:rPr lang="en-US" sz="1400" dirty="0" err="1" smtClean="0"/>
              <a:t>perencanaan</a:t>
            </a:r>
            <a:r>
              <a:rPr lang="en-US" sz="1400" dirty="0" smtClean="0"/>
              <a:t> </a:t>
            </a:r>
            <a:r>
              <a:rPr lang="en-US" sz="1400" dirty="0" err="1"/>
              <a:t>pembangunan</a:t>
            </a:r>
            <a:r>
              <a:rPr lang="en-US" sz="1400" dirty="0"/>
              <a:t> </a:t>
            </a:r>
            <a:r>
              <a:rPr lang="en-US" sz="1400" dirty="0" err="1" smtClean="0"/>
              <a:t>dan</a:t>
            </a:r>
            <a:r>
              <a:rPr lang="en-US" sz="1400" dirty="0" smtClean="0"/>
              <a:t> </a:t>
            </a:r>
            <a:r>
              <a:rPr lang="en-US" sz="1400" dirty="0" err="1" smtClean="0"/>
              <a:t>pemasangan</a:t>
            </a:r>
            <a:r>
              <a:rPr lang="en-US" sz="1400" dirty="0" smtClean="0"/>
              <a:t> </a:t>
            </a:r>
            <a:r>
              <a:rPr lang="en-US" sz="1400" dirty="0"/>
              <a:t>GIS</a:t>
            </a:r>
            <a:r>
              <a:rPr lang="en-US" sz="1400" dirty="0"/>
              <a:t>	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95536" y="123478"/>
            <a:ext cx="8229600" cy="929258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484632" algn="l" rtl="0" eaLnBrk="1" latinLnBrk="0" hangingPunct="1">
              <a:spcBef>
                <a:spcPct val="0"/>
              </a:spcBef>
              <a:buNone/>
              <a:defRPr kumimoji="0" sz="42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sz="2400" dirty="0" smtClean="0"/>
              <a:t>BIDANG :</a:t>
            </a:r>
            <a:r>
              <a:rPr lang="en-US" sz="2400" dirty="0" smtClean="0"/>
              <a:t> </a:t>
            </a:r>
            <a:r>
              <a:rPr lang="id-ID" sz="2400" dirty="0" smtClean="0"/>
              <a:t> </a:t>
            </a:r>
            <a:r>
              <a:rPr lang="en-US" sz="2400" dirty="0" smtClean="0"/>
              <a:t>TRANSMISI</a:t>
            </a:r>
            <a:endParaRPr lang="id-ID" sz="2400" dirty="0" smtClean="0"/>
          </a:p>
          <a:p>
            <a:pPr algn="ctr"/>
            <a:r>
              <a:rPr lang="id-ID" sz="2400" dirty="0" smtClean="0"/>
              <a:t>SUBBIDANG : </a:t>
            </a:r>
            <a:r>
              <a:rPr lang="en-US" sz="2400" dirty="0" smtClean="0"/>
              <a:t> KONSULTASI PERENCANAAN</a:t>
            </a:r>
            <a:endParaRPr lang="id-ID" sz="2400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7893" y="5896628"/>
            <a:ext cx="1738603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73873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12776"/>
            <a:ext cx="8784976" cy="5040560"/>
          </a:xfrm>
        </p:spPr>
        <p:txBody>
          <a:bodyPr>
            <a:noAutofit/>
          </a:bodyPr>
          <a:lstStyle/>
          <a:p>
            <a:pPr marL="1074738" indent="-450850"/>
            <a:r>
              <a:rPr lang="en-US" sz="1400" dirty="0"/>
              <a:t>D.35.121.03.059.1</a:t>
            </a:r>
            <a:endParaRPr lang="en-US" sz="1400" dirty="0"/>
          </a:p>
          <a:p>
            <a:pPr marL="623888" indent="0">
              <a:buNone/>
              <a:tabLst>
                <a:tab pos="1028700" algn="l"/>
              </a:tabLst>
            </a:pPr>
            <a:r>
              <a:rPr lang="fi-FI" sz="1400" dirty="0" smtClean="0"/>
              <a:t>	</a:t>
            </a:r>
            <a:r>
              <a:rPr lang="fi-FI" sz="1400" dirty="0"/>
              <a:t> Melaksanakan </a:t>
            </a:r>
            <a:r>
              <a:rPr lang="fi-FI" sz="1400" dirty="0" smtClean="0"/>
              <a:t>analisis perencanaan </a:t>
            </a:r>
            <a:r>
              <a:rPr lang="fi-FI" sz="1400" dirty="0"/>
              <a:t>pembangunan </a:t>
            </a:r>
            <a:r>
              <a:rPr lang="fi-FI" sz="1400" dirty="0" smtClean="0"/>
              <a:t>dan pemasangan </a:t>
            </a:r>
            <a:r>
              <a:rPr lang="fi-FI" sz="1400" dirty="0"/>
              <a:t>GITET	</a:t>
            </a:r>
            <a:endParaRPr lang="fi-FI" sz="1400" dirty="0" smtClean="0"/>
          </a:p>
          <a:p>
            <a:pPr marL="909638" indent="-285750">
              <a:tabLst>
                <a:tab pos="1028700" algn="l"/>
              </a:tabLst>
            </a:pPr>
            <a:r>
              <a:rPr lang="fi-FI" sz="1400" dirty="0"/>
              <a:t>	 </a:t>
            </a:r>
            <a:r>
              <a:rPr lang="en-US" sz="1400" dirty="0"/>
              <a:t>D.35.121.03.062.1 </a:t>
            </a:r>
            <a:endParaRPr lang="en-US" sz="1400" dirty="0" smtClean="0"/>
          </a:p>
          <a:p>
            <a:pPr marL="623888" indent="0">
              <a:buNone/>
              <a:tabLst>
                <a:tab pos="1028700" algn="l"/>
              </a:tabLst>
            </a:pPr>
            <a:r>
              <a:rPr lang="en-US" sz="1400" dirty="0" smtClean="0"/>
              <a:t>	</a:t>
            </a:r>
            <a:r>
              <a:rPr lang="en-US" sz="1400" dirty="0"/>
              <a:t> </a:t>
            </a:r>
            <a:r>
              <a:rPr lang="en-US" sz="1400" dirty="0" err="1"/>
              <a:t>Melaksanakan</a:t>
            </a:r>
            <a:r>
              <a:rPr lang="en-US" sz="1400" dirty="0"/>
              <a:t> </a:t>
            </a:r>
            <a:r>
              <a:rPr lang="en-US" sz="1400" dirty="0" err="1" smtClean="0"/>
              <a:t>analisis</a:t>
            </a:r>
            <a:r>
              <a:rPr lang="en-US" sz="1400" dirty="0" smtClean="0"/>
              <a:t> </a:t>
            </a:r>
            <a:r>
              <a:rPr lang="en-US" sz="1400" dirty="0" err="1" smtClean="0"/>
              <a:t>Perencanaan</a:t>
            </a:r>
            <a:r>
              <a:rPr lang="en-US" sz="1400" dirty="0" smtClean="0"/>
              <a:t> </a:t>
            </a:r>
            <a:r>
              <a:rPr lang="en-US" sz="1400" dirty="0" err="1"/>
              <a:t>pembangunan</a:t>
            </a:r>
            <a:r>
              <a:rPr lang="en-US" sz="1400" dirty="0"/>
              <a:t> </a:t>
            </a:r>
            <a:r>
              <a:rPr lang="en-US" sz="1400" dirty="0" err="1" smtClean="0"/>
              <a:t>dan</a:t>
            </a:r>
            <a:r>
              <a:rPr lang="en-US" sz="1400" dirty="0" smtClean="0"/>
              <a:t> </a:t>
            </a:r>
            <a:r>
              <a:rPr lang="en-US" sz="1400" dirty="0" err="1" smtClean="0"/>
              <a:t>pemasangan</a:t>
            </a:r>
            <a:r>
              <a:rPr lang="en-US" sz="1400" dirty="0" smtClean="0"/>
              <a:t> Switchgear</a:t>
            </a:r>
          </a:p>
          <a:p>
            <a:pPr marL="909638" indent="-285750">
              <a:tabLst>
                <a:tab pos="1028700" algn="l"/>
              </a:tabLst>
            </a:pPr>
            <a:r>
              <a:rPr lang="en-US" sz="1400" dirty="0"/>
              <a:t>	 D.35.121.02.131.1</a:t>
            </a:r>
            <a:endParaRPr lang="en-US" sz="1400" dirty="0"/>
          </a:p>
          <a:p>
            <a:pPr marL="623888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en-US" sz="1400" dirty="0" err="1"/>
              <a:t>Melaksanakan</a:t>
            </a:r>
            <a:r>
              <a:rPr lang="en-US" sz="1400" dirty="0"/>
              <a:t> </a:t>
            </a:r>
            <a:r>
              <a:rPr lang="en-US" sz="1400" dirty="0" err="1" smtClean="0"/>
              <a:t>analisis</a:t>
            </a:r>
            <a:r>
              <a:rPr lang="en-US" sz="1400" dirty="0" smtClean="0"/>
              <a:t> </a:t>
            </a:r>
            <a:r>
              <a:rPr lang="en-US" sz="1400" dirty="0" err="1" smtClean="0"/>
              <a:t>perencanaan</a:t>
            </a:r>
            <a:r>
              <a:rPr lang="en-US" sz="1400" dirty="0" smtClean="0"/>
              <a:t> </a:t>
            </a:r>
            <a:r>
              <a:rPr lang="en-US" sz="1400" dirty="0" err="1"/>
              <a:t>pembangunan</a:t>
            </a:r>
            <a:r>
              <a:rPr lang="en-US" sz="1400" dirty="0"/>
              <a:t> </a:t>
            </a:r>
            <a:r>
              <a:rPr lang="en-US" sz="1400" dirty="0" err="1" smtClean="0"/>
              <a:t>dan</a:t>
            </a:r>
            <a:r>
              <a:rPr lang="en-US" sz="1400" dirty="0" smtClean="0"/>
              <a:t> </a:t>
            </a:r>
            <a:r>
              <a:rPr lang="en-US" sz="1400" dirty="0" err="1" smtClean="0"/>
              <a:t>pemasangan</a:t>
            </a:r>
            <a:r>
              <a:rPr lang="en-US" sz="1400" dirty="0" smtClean="0"/>
              <a:t> </a:t>
            </a:r>
          </a:p>
          <a:p>
            <a:pPr marL="623888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en-US" sz="1400" dirty="0" smtClean="0"/>
              <a:t>common facility</a:t>
            </a:r>
            <a:endParaRPr lang="en-US" sz="14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95536" y="123478"/>
            <a:ext cx="8229600" cy="929258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484632" algn="l" rtl="0" eaLnBrk="1" latinLnBrk="0" hangingPunct="1">
              <a:spcBef>
                <a:spcPct val="0"/>
              </a:spcBef>
              <a:buNone/>
              <a:defRPr kumimoji="0" sz="42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sz="2400" dirty="0" smtClean="0"/>
              <a:t>BIDANG :</a:t>
            </a:r>
            <a:r>
              <a:rPr lang="en-US" sz="2400" dirty="0" smtClean="0"/>
              <a:t> </a:t>
            </a:r>
            <a:r>
              <a:rPr lang="id-ID" sz="2400" dirty="0" smtClean="0"/>
              <a:t> </a:t>
            </a:r>
            <a:r>
              <a:rPr lang="en-US" sz="2400" dirty="0" smtClean="0"/>
              <a:t>TRANSMISI</a:t>
            </a:r>
            <a:endParaRPr lang="id-ID" sz="2400" dirty="0" smtClean="0"/>
          </a:p>
          <a:p>
            <a:pPr algn="ctr"/>
            <a:r>
              <a:rPr lang="id-ID" sz="2400" dirty="0" smtClean="0"/>
              <a:t>SUBBIDANG : </a:t>
            </a:r>
            <a:r>
              <a:rPr lang="en-US" sz="2400" dirty="0" smtClean="0"/>
              <a:t> KONSULTASI PERENCANAAN</a:t>
            </a:r>
            <a:endParaRPr lang="id-ID" sz="2400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7893" y="5896628"/>
            <a:ext cx="1738603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71164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226427"/>
            <a:ext cx="8784976" cy="5040560"/>
          </a:xfrm>
        </p:spPr>
        <p:txBody>
          <a:bodyPr>
            <a:noAutofit/>
          </a:bodyPr>
          <a:lstStyle/>
          <a:p>
            <a:pPr marL="64008" indent="0">
              <a:spcBef>
                <a:spcPts val="0"/>
              </a:spcBef>
              <a:buNone/>
            </a:pPr>
            <a:r>
              <a:rPr lang="sv-SE" sz="1400" b="1" dirty="0"/>
              <a:t>LEVEL </a:t>
            </a:r>
            <a:r>
              <a:rPr lang="sv-SE" sz="1400" b="1" dirty="0" smtClean="0"/>
              <a:t>5</a:t>
            </a:r>
            <a:endParaRPr lang="sv-SE" sz="1400" b="1" dirty="0"/>
          </a:p>
          <a:p>
            <a:pPr marL="64008" indent="0">
              <a:buNone/>
              <a:tabLst>
                <a:tab pos="342900" algn="l"/>
              </a:tabLst>
            </a:pPr>
            <a:r>
              <a:rPr lang="fi-FI" sz="1400" b="1" dirty="0"/>
              <a:t>1. 	Analis Madya Konsultansi Perencanaan Jaringan Transmisi</a:t>
            </a:r>
          </a:p>
          <a:p>
            <a:pPr marL="64008" indent="0">
              <a:buNone/>
              <a:tabLst>
                <a:tab pos="342900" algn="l"/>
              </a:tabLst>
            </a:pPr>
            <a:r>
              <a:rPr lang="fi-FI" sz="1400" b="1" dirty="0" smtClean="0"/>
              <a:t>	D.35.121.01.KUALIFIKASI.5.TRAJAR</a:t>
            </a:r>
          </a:p>
          <a:p>
            <a:pPr marL="64008" indent="0">
              <a:buNone/>
              <a:tabLst>
                <a:tab pos="342900" algn="l"/>
              </a:tabLst>
            </a:pPr>
            <a:endParaRPr lang="fi-FI" sz="1400" b="1" dirty="0" smtClean="0"/>
          </a:p>
          <a:p>
            <a:pPr marL="64008" indent="0">
              <a:buNone/>
              <a:tabLst>
                <a:tab pos="342900" algn="l"/>
              </a:tabLst>
            </a:pPr>
            <a:r>
              <a:rPr lang="fi-FI" sz="1400" dirty="0"/>
              <a:t>	</a:t>
            </a:r>
            <a:r>
              <a:rPr lang="fi-FI" sz="1400" dirty="0" smtClean="0"/>
              <a:t>1). </a:t>
            </a:r>
            <a:r>
              <a:rPr lang="fi-FI" sz="1400" dirty="0"/>
              <a:t>Asman Perencanaan pembangunan dan pemasangan </a:t>
            </a:r>
            <a:r>
              <a:rPr lang="fi-FI" sz="1400" dirty="0" smtClean="0"/>
              <a:t>Jaringan</a:t>
            </a:r>
          </a:p>
          <a:p>
            <a:pPr marL="64008" indent="0">
              <a:buNone/>
              <a:tabLst>
                <a:tab pos="342900" algn="l"/>
              </a:tabLst>
            </a:pPr>
            <a:endParaRPr lang="fi-FI" sz="1400" dirty="0" smtClean="0"/>
          </a:p>
          <a:p>
            <a:pPr marL="900113" indent="-276225">
              <a:spcBef>
                <a:spcPts val="0"/>
              </a:spcBef>
              <a:buNone/>
            </a:pPr>
            <a:r>
              <a:rPr lang="fi-FI" sz="1400" dirty="0"/>
              <a:t>	</a:t>
            </a:r>
            <a:r>
              <a:rPr lang="sv-SE" sz="1400" b="1" dirty="0"/>
              <a:t>INTI</a:t>
            </a:r>
          </a:p>
          <a:p>
            <a:pPr marL="1074738" indent="-450850"/>
            <a:r>
              <a:rPr lang="en-US" sz="1400" dirty="0"/>
              <a:t> D.35.121.00.004.1.</a:t>
            </a:r>
          </a:p>
          <a:p>
            <a:pPr marL="623888" indent="0">
              <a:buNone/>
              <a:tabLst>
                <a:tab pos="1028700" algn="l"/>
                <a:tab pos="1085850" algn="l"/>
              </a:tabLst>
            </a:pPr>
            <a:r>
              <a:rPr lang="en-US" sz="1400" dirty="0"/>
              <a:t>	  </a:t>
            </a:r>
            <a:r>
              <a:rPr lang="en-US" sz="1400" dirty="0" err="1"/>
              <a:t>Menetapkan</a:t>
            </a:r>
            <a:r>
              <a:rPr lang="en-US" sz="1400" dirty="0"/>
              <a:t> </a:t>
            </a:r>
            <a:r>
              <a:rPr lang="en-US" sz="1400" dirty="0" err="1"/>
              <a:t>Hasil</a:t>
            </a:r>
            <a:r>
              <a:rPr lang="en-US" sz="1400" dirty="0"/>
              <a:t> </a:t>
            </a:r>
            <a:r>
              <a:rPr lang="en-US" sz="1400" dirty="0" err="1" smtClean="0"/>
              <a:t>Perencanaan</a:t>
            </a:r>
            <a:r>
              <a:rPr lang="en-US" sz="1400" dirty="0" smtClean="0"/>
              <a:t> Pembangunan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 smtClean="0"/>
              <a:t>Pemasangan</a:t>
            </a:r>
            <a:r>
              <a:rPr lang="en-US" sz="1400" dirty="0" smtClean="0"/>
              <a:t> </a:t>
            </a:r>
            <a:r>
              <a:rPr lang="en-US" sz="1400" dirty="0" err="1" smtClean="0"/>
              <a:t>Transmisi</a:t>
            </a:r>
            <a:r>
              <a:rPr lang="en-US" sz="1400" dirty="0" smtClean="0"/>
              <a:t> </a:t>
            </a:r>
            <a:r>
              <a:rPr lang="en-US" sz="1400" dirty="0"/>
              <a:t>Tenaga </a:t>
            </a:r>
            <a:r>
              <a:rPr lang="en-US" sz="1400" dirty="0" smtClean="0"/>
              <a:t>		 </a:t>
            </a:r>
            <a:r>
              <a:rPr lang="en-US" sz="1400" dirty="0" err="1" smtClean="0"/>
              <a:t>Listrik</a:t>
            </a:r>
            <a:endParaRPr lang="en-US" sz="1400" dirty="0"/>
          </a:p>
          <a:p>
            <a:pPr marL="623888" indent="0">
              <a:buNone/>
              <a:tabLst>
                <a:tab pos="1028700" algn="l"/>
                <a:tab pos="1085850" algn="l"/>
              </a:tabLst>
            </a:pPr>
            <a:r>
              <a:rPr lang="en-US" sz="1400" dirty="0" smtClean="0"/>
              <a:t> </a:t>
            </a:r>
            <a:r>
              <a:rPr lang="en-US" sz="1400" dirty="0"/>
              <a:t>	</a:t>
            </a:r>
          </a:p>
          <a:p>
            <a:pPr marL="900113" indent="-276225">
              <a:spcBef>
                <a:spcPts val="0"/>
              </a:spcBef>
              <a:buNone/>
            </a:pPr>
            <a:r>
              <a:rPr lang="sv-SE" sz="1400" b="1" dirty="0" smtClean="0"/>
              <a:t>	PILIHAN </a:t>
            </a:r>
            <a:r>
              <a:rPr lang="sv-SE" sz="1400" b="1" dirty="0"/>
              <a:t>(Pilih </a:t>
            </a:r>
            <a:r>
              <a:rPr lang="sv-SE" sz="1400" b="1" dirty="0" smtClean="0"/>
              <a:t>2 </a:t>
            </a:r>
            <a:r>
              <a:rPr lang="sv-SE" sz="1400" b="1" dirty="0"/>
              <a:t>saja)</a:t>
            </a:r>
          </a:p>
          <a:p>
            <a:pPr marL="1074738" indent="-450850"/>
            <a:r>
              <a:rPr lang="en-US" sz="1400" dirty="0" smtClean="0"/>
              <a:t>D.35.121.02.032.1</a:t>
            </a:r>
            <a:endParaRPr lang="en-US" sz="1400" dirty="0"/>
          </a:p>
          <a:p>
            <a:pPr marL="623888" indent="0">
              <a:buNone/>
              <a:tabLst>
                <a:tab pos="1028700" algn="l"/>
              </a:tabLst>
            </a:pPr>
            <a:r>
              <a:rPr lang="fi-FI" sz="1400" dirty="0"/>
              <a:t>	 Menetapkan </a:t>
            </a:r>
            <a:r>
              <a:rPr lang="fi-FI" sz="1400" dirty="0" smtClean="0"/>
              <a:t>Pelaksanaan Perencanaan </a:t>
            </a:r>
            <a:r>
              <a:rPr lang="fi-FI" sz="1400" dirty="0"/>
              <a:t>pembangunan </a:t>
            </a:r>
            <a:r>
              <a:rPr lang="fi-FI" sz="1400" dirty="0" smtClean="0"/>
              <a:t>dan pemasangan </a:t>
            </a:r>
            <a:r>
              <a:rPr lang="fi-FI" sz="1400" dirty="0"/>
              <a:t>SUTT	 </a:t>
            </a:r>
            <a:endParaRPr lang="fi-FI" sz="1400" dirty="0" smtClean="0"/>
          </a:p>
          <a:p>
            <a:pPr marL="909638" indent="-285750">
              <a:tabLst>
                <a:tab pos="1028700" algn="l"/>
              </a:tabLst>
            </a:pPr>
            <a:r>
              <a:rPr lang="fi-FI" sz="1400" dirty="0"/>
              <a:t>	</a:t>
            </a:r>
            <a:r>
              <a:rPr lang="fi-FI" sz="1400" dirty="0" smtClean="0"/>
              <a:t> </a:t>
            </a:r>
            <a:r>
              <a:rPr lang="en-US" sz="1400" dirty="0"/>
              <a:t>D.35.121.02.034.1 </a:t>
            </a:r>
          </a:p>
          <a:p>
            <a:pPr marL="623888" indent="0">
              <a:buNone/>
              <a:tabLst>
                <a:tab pos="1028700" algn="l"/>
              </a:tabLst>
            </a:pPr>
            <a:r>
              <a:rPr lang="en-US" sz="1400" dirty="0"/>
              <a:t>	 </a:t>
            </a:r>
            <a:r>
              <a:rPr lang="fi-FI" sz="1400" dirty="0"/>
              <a:t>Menetapkan </a:t>
            </a:r>
            <a:r>
              <a:rPr lang="fi-FI" sz="1400" dirty="0" smtClean="0"/>
              <a:t>Pelaksanaan Perencanaan </a:t>
            </a:r>
            <a:r>
              <a:rPr lang="fi-FI" sz="1400" dirty="0"/>
              <a:t>pembangunan </a:t>
            </a:r>
            <a:r>
              <a:rPr lang="fi-FI" sz="1400" dirty="0" smtClean="0"/>
              <a:t>dan pemasangan </a:t>
            </a:r>
            <a:r>
              <a:rPr lang="fi-FI" sz="1400" dirty="0"/>
              <a:t>SKTT </a:t>
            </a:r>
            <a:r>
              <a:rPr lang="fi-FI" sz="1400" dirty="0" smtClean="0"/>
              <a:t>	</a:t>
            </a:r>
          </a:p>
          <a:p>
            <a:pPr marL="909638" indent="-285750">
              <a:tabLst>
                <a:tab pos="1028700" algn="l"/>
              </a:tabLst>
            </a:pPr>
            <a:r>
              <a:rPr lang="fi-FI" sz="1400" dirty="0"/>
              <a:t>	</a:t>
            </a:r>
            <a:r>
              <a:rPr lang="fi-FI" sz="1400" dirty="0" smtClean="0"/>
              <a:t> </a:t>
            </a:r>
            <a:r>
              <a:rPr lang="en-US" sz="1400" dirty="0"/>
              <a:t>D.35.121.02.033.1</a:t>
            </a:r>
          </a:p>
          <a:p>
            <a:pPr marL="623888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fi-FI" sz="1400" dirty="0"/>
              <a:t>Menetapkan </a:t>
            </a:r>
            <a:r>
              <a:rPr lang="fi-FI" sz="1400" dirty="0" smtClean="0"/>
              <a:t>Pelaksanaan Perencanaan </a:t>
            </a:r>
            <a:r>
              <a:rPr lang="fi-FI" sz="1400" dirty="0"/>
              <a:t>pembangunan </a:t>
            </a:r>
            <a:r>
              <a:rPr lang="fi-FI" sz="1400" dirty="0" smtClean="0"/>
              <a:t>dan pemasangan SUTET</a:t>
            </a:r>
          </a:p>
          <a:p>
            <a:pPr marL="909638" indent="-285750">
              <a:tabLst>
                <a:tab pos="1085850" algn="l"/>
              </a:tabLst>
            </a:pPr>
            <a:r>
              <a:rPr lang="fi-FI" sz="1400" dirty="0"/>
              <a:t>	</a:t>
            </a:r>
            <a:r>
              <a:rPr lang="fi-FI" sz="1400" dirty="0" smtClean="0"/>
              <a:t>D.35.121.02.035.1</a:t>
            </a:r>
          </a:p>
          <a:p>
            <a:pPr marL="623887" indent="0">
              <a:buNone/>
              <a:tabLst>
                <a:tab pos="1085850" algn="l"/>
              </a:tabLst>
            </a:pPr>
            <a:r>
              <a:rPr lang="fi-FI" sz="1400" dirty="0" smtClean="0"/>
              <a:t>	Menetapkan Pelaksanaan Perencanaan </a:t>
            </a:r>
            <a:r>
              <a:rPr lang="fi-FI" sz="1400" dirty="0"/>
              <a:t>pembangunan </a:t>
            </a:r>
            <a:r>
              <a:rPr lang="fi-FI" sz="1400" dirty="0" smtClean="0"/>
              <a:t>dan </a:t>
            </a:r>
          </a:p>
          <a:p>
            <a:pPr marL="623887" indent="0">
              <a:buNone/>
              <a:tabLst>
                <a:tab pos="1085850" algn="l"/>
              </a:tabLst>
            </a:pPr>
            <a:r>
              <a:rPr lang="fi-FI" sz="1400" dirty="0"/>
              <a:t>	</a:t>
            </a:r>
            <a:r>
              <a:rPr lang="fi-FI" sz="1400" dirty="0" smtClean="0"/>
              <a:t>pemasangan </a:t>
            </a:r>
            <a:r>
              <a:rPr lang="fi-FI" sz="1400" dirty="0"/>
              <a:t>SKLT </a:t>
            </a:r>
            <a:endParaRPr lang="fi-FI" sz="1400" dirty="0" smtClean="0"/>
          </a:p>
          <a:p>
            <a:pPr marL="909638" indent="-285750">
              <a:tabLst>
                <a:tab pos="1085850" algn="l"/>
              </a:tabLst>
            </a:pPr>
            <a:endParaRPr lang="fi-FI" sz="1000" dirty="0"/>
          </a:p>
          <a:p>
            <a:pPr marL="623888" indent="0">
              <a:buNone/>
              <a:tabLst>
                <a:tab pos="1085850" algn="l"/>
              </a:tabLst>
            </a:pPr>
            <a:endParaRPr lang="fi-FI" sz="1400" dirty="0"/>
          </a:p>
          <a:p>
            <a:pPr marL="623888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</a:p>
          <a:p>
            <a:pPr marL="64008" indent="0">
              <a:buNone/>
              <a:tabLst>
                <a:tab pos="342900" algn="l"/>
              </a:tabLst>
            </a:pPr>
            <a:endParaRPr lang="fi-FI" sz="14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95536" y="123478"/>
            <a:ext cx="8229600" cy="929258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484632" algn="l" rtl="0" eaLnBrk="1" latinLnBrk="0" hangingPunct="1">
              <a:spcBef>
                <a:spcPct val="0"/>
              </a:spcBef>
              <a:buNone/>
              <a:defRPr kumimoji="0" sz="42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sz="2400" dirty="0" smtClean="0"/>
              <a:t>BIDANG :</a:t>
            </a:r>
            <a:r>
              <a:rPr lang="en-US" sz="2400" dirty="0" smtClean="0"/>
              <a:t> </a:t>
            </a:r>
            <a:r>
              <a:rPr lang="id-ID" sz="2400" dirty="0" smtClean="0"/>
              <a:t> </a:t>
            </a:r>
            <a:r>
              <a:rPr lang="en-US" sz="2400" dirty="0" smtClean="0"/>
              <a:t>TRANSMISI</a:t>
            </a:r>
            <a:endParaRPr lang="id-ID" sz="2400" dirty="0" smtClean="0"/>
          </a:p>
          <a:p>
            <a:pPr algn="ctr"/>
            <a:r>
              <a:rPr lang="id-ID" sz="2400" dirty="0" smtClean="0"/>
              <a:t>SUBBIDANG : </a:t>
            </a:r>
            <a:r>
              <a:rPr lang="en-US" sz="2400" dirty="0" smtClean="0"/>
              <a:t> KONSULTASI PERENCANAAN</a:t>
            </a:r>
            <a:endParaRPr lang="id-ID" sz="2400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7893" y="5896628"/>
            <a:ext cx="1738603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62395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052736"/>
            <a:ext cx="8784976" cy="5040560"/>
          </a:xfrm>
        </p:spPr>
        <p:txBody>
          <a:bodyPr>
            <a:noAutofit/>
          </a:bodyPr>
          <a:lstStyle/>
          <a:p>
            <a:pPr marL="64008" indent="0">
              <a:buNone/>
              <a:tabLst>
                <a:tab pos="342900" algn="l"/>
              </a:tabLst>
            </a:pPr>
            <a:r>
              <a:rPr lang="fi-FI" sz="1400" b="1" dirty="0" smtClean="0"/>
              <a:t>2. </a:t>
            </a:r>
            <a:r>
              <a:rPr lang="fi-FI" sz="1400" b="1" dirty="0" smtClean="0"/>
              <a:t>	</a:t>
            </a:r>
            <a:r>
              <a:rPr lang="fi-FI" sz="1400" b="1" dirty="0" smtClean="0"/>
              <a:t>Analis </a:t>
            </a:r>
            <a:r>
              <a:rPr lang="fi-FI" sz="1400" b="1" dirty="0"/>
              <a:t>Madya Konsultansi Perencanaan Gardu Induk</a:t>
            </a:r>
          </a:p>
          <a:p>
            <a:pPr marL="64008" indent="0">
              <a:buNone/>
              <a:tabLst>
                <a:tab pos="342900" algn="l"/>
              </a:tabLst>
            </a:pPr>
            <a:r>
              <a:rPr lang="fi-FI" sz="1400" b="1" dirty="0" smtClean="0"/>
              <a:t>	D.35.121.01.KUALIFIKASI.5.TRAGID</a:t>
            </a:r>
          </a:p>
          <a:p>
            <a:pPr marL="64008" indent="0">
              <a:buNone/>
              <a:tabLst>
                <a:tab pos="342900" algn="l"/>
              </a:tabLst>
            </a:pPr>
            <a:endParaRPr lang="en-US" sz="1400" dirty="0" smtClean="0"/>
          </a:p>
          <a:p>
            <a:pPr marL="368300" indent="0">
              <a:buNone/>
            </a:pPr>
            <a:r>
              <a:rPr lang="en-US" sz="1400" dirty="0" smtClean="0"/>
              <a:t>1). </a:t>
            </a:r>
            <a:r>
              <a:rPr lang="en-US" sz="1400" dirty="0" err="1" smtClean="0"/>
              <a:t>Asman</a:t>
            </a:r>
            <a:r>
              <a:rPr lang="en-US" sz="1400" dirty="0" smtClean="0"/>
              <a:t> </a:t>
            </a:r>
            <a:r>
              <a:rPr lang="en-US" sz="1400" dirty="0" err="1"/>
              <a:t>Perencanaan</a:t>
            </a:r>
            <a:r>
              <a:rPr lang="en-US" sz="1400" dirty="0"/>
              <a:t> </a:t>
            </a:r>
            <a:r>
              <a:rPr lang="en-US" sz="1400" dirty="0" err="1"/>
              <a:t>pembangunan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pemasangan</a:t>
            </a:r>
            <a:r>
              <a:rPr lang="en-US" sz="1400" dirty="0"/>
              <a:t> </a:t>
            </a:r>
            <a:r>
              <a:rPr lang="en-US" sz="1400" dirty="0" err="1"/>
              <a:t>Gardu</a:t>
            </a:r>
            <a:r>
              <a:rPr lang="en-US" sz="1400" dirty="0"/>
              <a:t> </a:t>
            </a:r>
            <a:r>
              <a:rPr lang="en-US" sz="1400" dirty="0" err="1" smtClean="0"/>
              <a:t>Induk</a:t>
            </a:r>
            <a:endParaRPr lang="en-US" sz="1400" dirty="0" smtClean="0"/>
          </a:p>
          <a:p>
            <a:pPr marL="368300" indent="0">
              <a:buNone/>
            </a:pPr>
            <a:endParaRPr lang="en-US" sz="1400" b="1" dirty="0" smtClean="0"/>
          </a:p>
          <a:p>
            <a:pPr marL="900113" indent="-276225">
              <a:spcBef>
                <a:spcPts val="0"/>
              </a:spcBef>
              <a:buNone/>
            </a:pPr>
            <a:r>
              <a:rPr lang="sv-SE" sz="1400" b="1" dirty="0"/>
              <a:t>INTI</a:t>
            </a:r>
          </a:p>
          <a:p>
            <a:pPr marL="1074738" indent="-450850"/>
            <a:r>
              <a:rPr lang="en-US" sz="1400" dirty="0" smtClean="0"/>
              <a:t>D.35.121.00.004.1 </a:t>
            </a:r>
          </a:p>
          <a:p>
            <a:pPr marL="623888" indent="0">
              <a:buNone/>
              <a:tabLst>
                <a:tab pos="1085850" algn="l"/>
              </a:tabLst>
            </a:pPr>
            <a:r>
              <a:rPr lang="en-US" sz="1400" dirty="0" smtClean="0"/>
              <a:t>	</a:t>
            </a:r>
            <a:r>
              <a:rPr lang="en-US" sz="1400" dirty="0" err="1" smtClean="0"/>
              <a:t>Menetapkan</a:t>
            </a:r>
            <a:r>
              <a:rPr lang="en-US" sz="1400" dirty="0" smtClean="0"/>
              <a:t> </a:t>
            </a:r>
            <a:r>
              <a:rPr lang="en-US" sz="1400" dirty="0" err="1"/>
              <a:t>Hasil</a:t>
            </a:r>
            <a:r>
              <a:rPr lang="en-US" sz="1400" dirty="0"/>
              <a:t> </a:t>
            </a:r>
            <a:r>
              <a:rPr lang="en-US" sz="1400" dirty="0" err="1" smtClean="0"/>
              <a:t>Perencanaan</a:t>
            </a:r>
            <a:r>
              <a:rPr lang="en-US" sz="1400" dirty="0" smtClean="0"/>
              <a:t> Pembangunan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 smtClean="0"/>
              <a:t>Pemasangan</a:t>
            </a:r>
            <a:r>
              <a:rPr lang="en-US" sz="1400" dirty="0" smtClean="0"/>
              <a:t> </a:t>
            </a:r>
            <a:r>
              <a:rPr lang="en-US" sz="1400" dirty="0" err="1" smtClean="0"/>
              <a:t>Transmisi</a:t>
            </a:r>
            <a:r>
              <a:rPr lang="en-US" sz="1400" dirty="0" smtClean="0"/>
              <a:t> </a:t>
            </a:r>
            <a:r>
              <a:rPr lang="en-US" sz="1400" dirty="0"/>
              <a:t>Tenaga </a:t>
            </a:r>
            <a:r>
              <a:rPr lang="en-US" sz="1400" dirty="0" smtClean="0"/>
              <a:t>	</a:t>
            </a:r>
            <a:r>
              <a:rPr lang="en-US" sz="1400" dirty="0" err="1" smtClean="0"/>
              <a:t>Listrik</a:t>
            </a:r>
            <a:r>
              <a:rPr lang="en-US" sz="1400" dirty="0" smtClean="0"/>
              <a:t>	</a:t>
            </a:r>
          </a:p>
          <a:p>
            <a:pPr marL="630238" indent="0">
              <a:buNone/>
            </a:pPr>
            <a:endParaRPr lang="en-US" sz="1400" b="1" dirty="0" smtClean="0"/>
          </a:p>
          <a:p>
            <a:pPr marL="630238" indent="0">
              <a:buNone/>
            </a:pPr>
            <a:r>
              <a:rPr lang="en-US" sz="1400" b="1" dirty="0" smtClean="0"/>
              <a:t>PILIHAN (</a:t>
            </a:r>
            <a:r>
              <a:rPr lang="en-US" sz="1400" b="1" dirty="0" err="1" smtClean="0"/>
              <a:t>Pilih</a:t>
            </a:r>
            <a:r>
              <a:rPr lang="en-US" sz="1400" b="1" dirty="0" smtClean="0"/>
              <a:t> 2 </a:t>
            </a:r>
            <a:r>
              <a:rPr lang="en-US" sz="1400" b="1" dirty="0" err="1" smtClean="0"/>
              <a:t>saja</a:t>
            </a:r>
            <a:r>
              <a:rPr lang="en-US" sz="1400" b="1" dirty="0" smtClean="0"/>
              <a:t>)</a:t>
            </a:r>
            <a:endParaRPr lang="en-US" sz="1400" b="1" dirty="0"/>
          </a:p>
          <a:p>
            <a:pPr marL="909638" indent="-285750"/>
            <a:r>
              <a:rPr lang="en-US" sz="1400" dirty="0"/>
              <a:t>D.35.121.03.064.1</a:t>
            </a:r>
            <a:endParaRPr lang="en-US" sz="1400" dirty="0" smtClean="0"/>
          </a:p>
          <a:p>
            <a:pPr marL="623888" indent="0">
              <a:buNone/>
            </a:pPr>
            <a:r>
              <a:rPr lang="fi-FI" sz="1400" dirty="0" smtClean="0"/>
              <a:t>	Menetapkan Pelaksanaan perencanaan </a:t>
            </a:r>
            <a:r>
              <a:rPr lang="fi-FI" sz="1400" dirty="0"/>
              <a:t>pembangunan </a:t>
            </a:r>
            <a:r>
              <a:rPr lang="fi-FI" sz="1400" dirty="0" smtClean="0"/>
              <a:t>dan pemasangan GI</a:t>
            </a:r>
          </a:p>
          <a:p>
            <a:pPr marL="909638" indent="-285750"/>
            <a:r>
              <a:rPr lang="en-US" sz="1400" dirty="0"/>
              <a:t> D.35.121.03.067.1</a:t>
            </a:r>
            <a:endParaRPr lang="en-US" sz="1400" dirty="0"/>
          </a:p>
          <a:p>
            <a:pPr marL="623888" indent="0">
              <a:buNone/>
            </a:pPr>
            <a:r>
              <a:rPr lang="en-US" sz="1400" dirty="0" smtClean="0"/>
              <a:t>	 </a:t>
            </a:r>
            <a:r>
              <a:rPr lang="en-US" sz="1400" dirty="0" err="1" smtClean="0"/>
              <a:t>Menetapkan</a:t>
            </a:r>
            <a:r>
              <a:rPr lang="en-US" sz="1400" dirty="0" smtClean="0"/>
              <a:t> </a:t>
            </a:r>
            <a:r>
              <a:rPr lang="en-US" sz="1400" dirty="0" err="1" smtClean="0"/>
              <a:t>Pelaksanaan</a:t>
            </a:r>
            <a:r>
              <a:rPr lang="en-US" sz="1400" dirty="0" smtClean="0"/>
              <a:t> </a:t>
            </a:r>
            <a:r>
              <a:rPr lang="en-US" sz="1400" dirty="0" err="1" smtClean="0"/>
              <a:t>perencanaan</a:t>
            </a:r>
            <a:r>
              <a:rPr lang="en-US" sz="1400" dirty="0" smtClean="0"/>
              <a:t> </a:t>
            </a:r>
            <a:r>
              <a:rPr lang="en-US" sz="1400" dirty="0" err="1"/>
              <a:t>pembangunan</a:t>
            </a:r>
            <a:r>
              <a:rPr lang="en-US" sz="1400" dirty="0"/>
              <a:t> </a:t>
            </a:r>
            <a:r>
              <a:rPr lang="en-US" sz="1400" dirty="0" err="1" smtClean="0"/>
              <a:t>dan</a:t>
            </a:r>
            <a:r>
              <a:rPr lang="en-US" sz="1400" dirty="0" smtClean="0"/>
              <a:t> </a:t>
            </a:r>
            <a:r>
              <a:rPr lang="en-US" sz="1400" dirty="0" err="1" smtClean="0"/>
              <a:t>pemasangan</a:t>
            </a:r>
            <a:r>
              <a:rPr lang="en-US" sz="1400" dirty="0" smtClean="0"/>
              <a:t> </a:t>
            </a:r>
            <a:r>
              <a:rPr lang="en-US" sz="1400" dirty="0"/>
              <a:t>common </a:t>
            </a:r>
            <a:r>
              <a:rPr lang="en-US" sz="1400" dirty="0" smtClean="0"/>
              <a:t>	 facility</a:t>
            </a:r>
          </a:p>
          <a:p>
            <a:pPr marL="909638" indent="-285750"/>
            <a:r>
              <a:rPr lang="en-US" sz="1400" dirty="0" smtClean="0"/>
              <a:t> </a:t>
            </a:r>
            <a:r>
              <a:rPr lang="en-US" sz="1400" dirty="0"/>
              <a:t>D.35.121.03.066.1</a:t>
            </a:r>
            <a:endParaRPr lang="en-US" sz="1400" dirty="0" smtClean="0"/>
          </a:p>
          <a:p>
            <a:pPr marL="623888" indent="0">
              <a:buNone/>
            </a:pPr>
            <a:r>
              <a:rPr lang="fi-FI" sz="1400" dirty="0" smtClean="0"/>
              <a:t>	Menetapkan Pelaksanaan perencanaan </a:t>
            </a:r>
            <a:r>
              <a:rPr lang="fi-FI" sz="1400" dirty="0"/>
              <a:t>pembangunan </a:t>
            </a:r>
            <a:r>
              <a:rPr lang="fi-FI" sz="1400" dirty="0" smtClean="0"/>
              <a:t>dan pemasangan </a:t>
            </a:r>
            <a:r>
              <a:rPr lang="fi-FI" sz="1400" dirty="0"/>
              <a:t>GIS</a:t>
            </a:r>
          </a:p>
          <a:p>
            <a:pPr marL="909638" indent="-285750"/>
            <a:r>
              <a:rPr lang="en-US" sz="1400" dirty="0"/>
              <a:t>	</a:t>
            </a:r>
            <a:r>
              <a:rPr lang="en-US" sz="1400" dirty="0" smtClean="0"/>
              <a:t>D.35.121.03.065.1</a:t>
            </a:r>
          </a:p>
          <a:p>
            <a:pPr marL="623888" indent="0">
              <a:buNone/>
            </a:pPr>
            <a:r>
              <a:rPr lang="en-US" sz="1400" dirty="0" smtClean="0"/>
              <a:t>	</a:t>
            </a:r>
            <a:r>
              <a:rPr lang="en-US" sz="1400" dirty="0" err="1" smtClean="0"/>
              <a:t>Menetapkan</a:t>
            </a:r>
            <a:r>
              <a:rPr lang="en-US" sz="1400" dirty="0" smtClean="0"/>
              <a:t> </a:t>
            </a:r>
            <a:r>
              <a:rPr lang="en-US" sz="1400" dirty="0" err="1" smtClean="0"/>
              <a:t>Pelaksanaan</a:t>
            </a:r>
            <a:r>
              <a:rPr lang="en-US" sz="1400" dirty="0" smtClean="0"/>
              <a:t> </a:t>
            </a:r>
            <a:r>
              <a:rPr lang="en-US" sz="1400" dirty="0" err="1" smtClean="0"/>
              <a:t>perencanaan</a:t>
            </a:r>
            <a:r>
              <a:rPr lang="en-US" sz="1400" dirty="0" smtClean="0"/>
              <a:t> </a:t>
            </a:r>
            <a:r>
              <a:rPr lang="en-US" sz="1400" dirty="0" err="1"/>
              <a:t>pembangunan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endParaRPr lang="en-US" sz="1400" dirty="0"/>
          </a:p>
          <a:p>
            <a:pPr marL="623888" indent="0">
              <a:buNone/>
            </a:pPr>
            <a:r>
              <a:rPr lang="en-US" sz="1400" dirty="0" smtClean="0"/>
              <a:t>	</a:t>
            </a:r>
            <a:r>
              <a:rPr lang="en-US" sz="1400" dirty="0" err="1" smtClean="0"/>
              <a:t>pemasangan</a:t>
            </a:r>
            <a:r>
              <a:rPr lang="en-US" sz="1400" dirty="0" smtClean="0"/>
              <a:t> </a:t>
            </a:r>
            <a:r>
              <a:rPr lang="en-US" sz="1400" dirty="0"/>
              <a:t>GITET</a:t>
            </a:r>
          </a:p>
          <a:p>
            <a:pPr marL="623888" indent="0">
              <a:buNone/>
            </a:pPr>
            <a:endParaRPr lang="en-US" sz="1400" dirty="0" smtClean="0"/>
          </a:p>
          <a:p>
            <a:pPr marL="623888" indent="0">
              <a:buNone/>
            </a:pPr>
            <a:r>
              <a:rPr lang="en-US" sz="1400" dirty="0"/>
              <a:t>	</a:t>
            </a:r>
            <a:r>
              <a:rPr lang="en-US" sz="1400" dirty="0"/>
              <a:t>	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95536" y="123478"/>
            <a:ext cx="8229600" cy="929258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484632" algn="l" rtl="0" eaLnBrk="1" latinLnBrk="0" hangingPunct="1">
              <a:spcBef>
                <a:spcPct val="0"/>
              </a:spcBef>
              <a:buNone/>
              <a:defRPr kumimoji="0" sz="42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sz="2400" dirty="0" smtClean="0"/>
              <a:t>BIDANG :</a:t>
            </a:r>
            <a:r>
              <a:rPr lang="en-US" sz="2400" dirty="0" smtClean="0"/>
              <a:t> </a:t>
            </a:r>
            <a:r>
              <a:rPr lang="id-ID" sz="2400" dirty="0" smtClean="0"/>
              <a:t> </a:t>
            </a:r>
            <a:r>
              <a:rPr lang="en-US" sz="2400" dirty="0" smtClean="0"/>
              <a:t>TRANSMISI</a:t>
            </a:r>
            <a:endParaRPr lang="id-ID" sz="2400" dirty="0" smtClean="0"/>
          </a:p>
          <a:p>
            <a:pPr algn="ctr"/>
            <a:r>
              <a:rPr lang="id-ID" sz="2400" dirty="0" smtClean="0"/>
              <a:t>SUBBIDANG : </a:t>
            </a:r>
            <a:r>
              <a:rPr lang="en-US" sz="2400" dirty="0" smtClean="0"/>
              <a:t> KONSULTASI PERENCANAAN</a:t>
            </a:r>
            <a:endParaRPr lang="id-ID" sz="2400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7893" y="5896628"/>
            <a:ext cx="1738603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56537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848" y="1124744"/>
            <a:ext cx="8784976" cy="5040560"/>
          </a:xfrm>
        </p:spPr>
        <p:txBody>
          <a:bodyPr>
            <a:noAutofit/>
          </a:bodyPr>
          <a:lstStyle/>
          <a:p>
            <a:pPr marL="64008" indent="0">
              <a:spcBef>
                <a:spcPts val="0"/>
              </a:spcBef>
              <a:buNone/>
            </a:pPr>
            <a:r>
              <a:rPr lang="sv-SE" sz="1400" b="1" dirty="0"/>
              <a:t>LEVEL 6</a:t>
            </a:r>
          </a:p>
          <a:p>
            <a:pPr marL="64008" indent="0">
              <a:buNone/>
              <a:tabLst>
                <a:tab pos="400050" algn="l"/>
              </a:tabLst>
            </a:pPr>
            <a:r>
              <a:rPr lang="fi-FI" sz="1400" b="1" dirty="0"/>
              <a:t>1. </a:t>
            </a:r>
            <a:r>
              <a:rPr lang="fi-FI" sz="1400" b="1" dirty="0" smtClean="0"/>
              <a:t>	Analis </a:t>
            </a:r>
            <a:r>
              <a:rPr lang="fi-FI" sz="1400" b="1" dirty="0"/>
              <a:t>Utama Konsultansi Perencanaan Sistem Transmisi</a:t>
            </a:r>
          </a:p>
          <a:p>
            <a:pPr marL="64008" indent="0">
              <a:buNone/>
              <a:tabLst>
                <a:tab pos="400050" algn="l"/>
              </a:tabLst>
            </a:pPr>
            <a:r>
              <a:rPr lang="fi-FI" sz="1400" b="1" dirty="0" smtClean="0"/>
              <a:t>	D.35.121.01.KUALIFIKASI.6.TRATEL</a:t>
            </a:r>
          </a:p>
          <a:p>
            <a:pPr marL="64008" indent="0">
              <a:buNone/>
              <a:tabLst>
                <a:tab pos="400050" algn="l"/>
              </a:tabLst>
            </a:pPr>
            <a:r>
              <a:rPr lang="fi-FI" sz="1400" b="1" dirty="0"/>
              <a:t>	</a:t>
            </a:r>
            <a:endParaRPr lang="fi-FI" sz="1400" b="1" dirty="0" smtClean="0"/>
          </a:p>
          <a:p>
            <a:pPr marL="64008" indent="0">
              <a:buNone/>
              <a:tabLst>
                <a:tab pos="400050" algn="l"/>
              </a:tabLst>
            </a:pPr>
            <a:r>
              <a:rPr lang="fi-FI" sz="1400" b="1" dirty="0"/>
              <a:t>	</a:t>
            </a:r>
            <a:r>
              <a:rPr lang="en-US" sz="1400" dirty="0"/>
              <a:t>1). </a:t>
            </a:r>
            <a:r>
              <a:rPr lang="en-US" sz="1400" dirty="0" err="1"/>
              <a:t>Manajer</a:t>
            </a:r>
            <a:r>
              <a:rPr lang="en-US" sz="1400" dirty="0"/>
              <a:t> </a:t>
            </a:r>
            <a:r>
              <a:rPr lang="en-US" sz="1400" dirty="0" err="1"/>
              <a:t>Perencanaan</a:t>
            </a:r>
            <a:r>
              <a:rPr lang="en-US" sz="1400" dirty="0"/>
              <a:t>, Project </a:t>
            </a:r>
            <a:r>
              <a:rPr lang="en-US" sz="1400" dirty="0" err="1" smtClean="0"/>
              <a:t>Manajer</a:t>
            </a:r>
            <a:endParaRPr lang="en-US" sz="1400" dirty="0" smtClean="0"/>
          </a:p>
          <a:p>
            <a:pPr marL="64008" indent="0">
              <a:buNone/>
              <a:tabLst>
                <a:tab pos="400050" algn="l"/>
              </a:tabLst>
            </a:pPr>
            <a:endParaRPr lang="en-US" sz="1400" dirty="0"/>
          </a:p>
          <a:p>
            <a:pPr marL="900113" indent="-276225">
              <a:spcBef>
                <a:spcPts val="0"/>
              </a:spcBef>
              <a:buNone/>
            </a:pPr>
            <a:r>
              <a:rPr lang="en-US" sz="1400" dirty="0" smtClean="0"/>
              <a:t>	</a:t>
            </a:r>
            <a:r>
              <a:rPr lang="sv-SE" sz="1400" b="1" dirty="0"/>
              <a:t>INTI</a:t>
            </a:r>
          </a:p>
          <a:p>
            <a:pPr marL="1074738" indent="-450850"/>
            <a:r>
              <a:rPr lang="en-US" sz="1400" dirty="0"/>
              <a:t>D.35.121.00.005.1 </a:t>
            </a:r>
          </a:p>
          <a:p>
            <a:pPr marL="623888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en-US" sz="1400" dirty="0" err="1"/>
              <a:t>Menetapkan</a:t>
            </a:r>
            <a:r>
              <a:rPr lang="en-US" sz="1400" dirty="0"/>
              <a:t> </a:t>
            </a:r>
            <a:r>
              <a:rPr lang="en-US" sz="1400" dirty="0" err="1"/>
              <a:t>Hasil</a:t>
            </a:r>
            <a:r>
              <a:rPr lang="en-US" sz="1400" dirty="0"/>
              <a:t> </a:t>
            </a:r>
            <a:r>
              <a:rPr lang="en-US" sz="1400" dirty="0" err="1"/>
              <a:t>Perencanaan</a:t>
            </a:r>
            <a:r>
              <a:rPr lang="en-US" sz="1400" dirty="0"/>
              <a:t> Pembangunan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Pemasangan</a:t>
            </a:r>
            <a:r>
              <a:rPr lang="en-US" sz="1400" dirty="0"/>
              <a:t> </a:t>
            </a:r>
            <a:r>
              <a:rPr lang="en-US" sz="1400" dirty="0" err="1"/>
              <a:t>Transmisi</a:t>
            </a:r>
            <a:r>
              <a:rPr lang="en-US" sz="1400" dirty="0"/>
              <a:t> Tenaga 	</a:t>
            </a:r>
            <a:r>
              <a:rPr lang="en-US" sz="1400" dirty="0" err="1"/>
              <a:t>Listrik</a:t>
            </a:r>
            <a:r>
              <a:rPr lang="en-US" sz="1400" dirty="0"/>
              <a:t>	</a:t>
            </a:r>
          </a:p>
          <a:p>
            <a:pPr marL="630238" indent="0">
              <a:buNone/>
            </a:pPr>
            <a:endParaRPr lang="en-US" sz="1400" b="1" dirty="0"/>
          </a:p>
          <a:p>
            <a:pPr marL="630238" indent="0">
              <a:buNone/>
            </a:pPr>
            <a:r>
              <a:rPr lang="en-US" sz="1400" b="1" dirty="0"/>
              <a:t>PILIHAN (</a:t>
            </a:r>
            <a:r>
              <a:rPr lang="en-US" sz="1400" b="1" dirty="0" err="1"/>
              <a:t>Pilih</a:t>
            </a:r>
            <a:r>
              <a:rPr lang="en-US" sz="1400" b="1" dirty="0"/>
              <a:t> </a:t>
            </a:r>
            <a:r>
              <a:rPr lang="en-US" sz="1400" b="1" dirty="0" smtClean="0"/>
              <a:t>1 </a:t>
            </a:r>
            <a:r>
              <a:rPr lang="en-US" sz="1400" b="1" dirty="0" err="1"/>
              <a:t>saja</a:t>
            </a:r>
            <a:r>
              <a:rPr lang="en-US" sz="1400" b="1" dirty="0"/>
              <a:t>)</a:t>
            </a:r>
          </a:p>
          <a:p>
            <a:pPr marL="909638" indent="-285750"/>
            <a:r>
              <a:rPr lang="en-US" sz="1400" dirty="0"/>
              <a:t> D.35.121.02.036.1 </a:t>
            </a:r>
          </a:p>
          <a:p>
            <a:pPr marL="623888" indent="0">
              <a:buNone/>
            </a:pPr>
            <a:r>
              <a:rPr lang="fi-FI" sz="1400" dirty="0"/>
              <a:t>	Melaksanakan pengelolaan </a:t>
            </a:r>
            <a:r>
              <a:rPr lang="fi-FI" sz="1400" dirty="0" smtClean="0"/>
              <a:t>dan pengembangan metode perencanaan 	Pembangunan dan pemasangan Jaringan</a:t>
            </a:r>
          </a:p>
          <a:p>
            <a:pPr marL="909638" indent="-285750"/>
            <a:r>
              <a:rPr lang="en-US" sz="1400" dirty="0"/>
              <a:t>D.35.121.03.068.1</a:t>
            </a:r>
          </a:p>
          <a:p>
            <a:pPr marL="623888" indent="0">
              <a:buNone/>
            </a:pPr>
            <a:r>
              <a:rPr lang="en-US" sz="1400" dirty="0"/>
              <a:t>	</a:t>
            </a:r>
            <a:r>
              <a:rPr lang="sv-SE" sz="1400" dirty="0" smtClean="0"/>
              <a:t>Melaksanakan </a:t>
            </a:r>
            <a:r>
              <a:rPr lang="sv-SE" sz="1400" dirty="0"/>
              <a:t>pengelolaan </a:t>
            </a:r>
            <a:r>
              <a:rPr lang="sv-SE" sz="1400" dirty="0" smtClean="0"/>
              <a:t>dan pengembangan metode perencanaan 	Pembangunan dan pemasangan </a:t>
            </a:r>
            <a:r>
              <a:rPr lang="sv-SE" sz="1400" dirty="0"/>
              <a:t>Gardu Induk</a:t>
            </a:r>
            <a:r>
              <a:rPr lang="en-US" sz="1400" dirty="0" smtClean="0"/>
              <a:t> </a:t>
            </a:r>
          </a:p>
          <a:p>
            <a:pPr marL="64008" indent="0">
              <a:buNone/>
              <a:tabLst>
                <a:tab pos="400050" algn="l"/>
              </a:tabLst>
            </a:pPr>
            <a:endParaRPr lang="en-US" sz="1400" dirty="0"/>
          </a:p>
          <a:p>
            <a:pPr marL="64008" indent="0">
              <a:buNone/>
              <a:tabLst>
                <a:tab pos="400050" algn="l"/>
              </a:tabLst>
            </a:pPr>
            <a:endParaRPr lang="fi-FI" sz="1400" b="1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95536" y="123478"/>
            <a:ext cx="8229600" cy="929258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484632" algn="l" rtl="0" eaLnBrk="1" latinLnBrk="0" hangingPunct="1">
              <a:spcBef>
                <a:spcPct val="0"/>
              </a:spcBef>
              <a:buNone/>
              <a:defRPr kumimoji="0" sz="42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sz="2400" dirty="0" smtClean="0"/>
              <a:t>BIDANG :</a:t>
            </a:r>
            <a:r>
              <a:rPr lang="en-US" sz="2400" dirty="0" smtClean="0"/>
              <a:t> </a:t>
            </a:r>
            <a:r>
              <a:rPr lang="id-ID" sz="2400" dirty="0" smtClean="0"/>
              <a:t> </a:t>
            </a:r>
            <a:r>
              <a:rPr lang="en-US" sz="2400" dirty="0" smtClean="0"/>
              <a:t>TRANSMISI</a:t>
            </a:r>
            <a:endParaRPr lang="id-ID" sz="2400" dirty="0" smtClean="0"/>
          </a:p>
          <a:p>
            <a:pPr algn="ctr"/>
            <a:r>
              <a:rPr lang="id-ID" sz="2400" dirty="0" smtClean="0"/>
              <a:t>SUBBIDANG : </a:t>
            </a:r>
            <a:r>
              <a:rPr lang="en-US" sz="2400" dirty="0" smtClean="0"/>
              <a:t> KONSULTASI PERENCANAAN</a:t>
            </a:r>
            <a:endParaRPr lang="id-ID" sz="2400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7893" y="5896628"/>
            <a:ext cx="1738603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25281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12776"/>
            <a:ext cx="8784976" cy="5040560"/>
          </a:xfrm>
        </p:spPr>
        <p:txBody>
          <a:bodyPr>
            <a:noAutofit/>
          </a:bodyPr>
          <a:lstStyle/>
          <a:p>
            <a:pPr marL="64008" indent="0">
              <a:spcBef>
                <a:spcPts val="0"/>
              </a:spcBef>
              <a:buNone/>
            </a:pPr>
            <a:r>
              <a:rPr lang="sv-SE" sz="1400" b="1" dirty="0" smtClean="0"/>
              <a:t>LEVEL 1</a:t>
            </a:r>
          </a:p>
          <a:p>
            <a:pPr marL="64008" indent="0">
              <a:buNone/>
              <a:tabLst>
                <a:tab pos="400050" algn="l"/>
              </a:tabLst>
            </a:pPr>
            <a:r>
              <a:rPr lang="fi-FI" sz="1400" b="1" dirty="0" smtClean="0"/>
              <a:t>1. 	Pelaksana </a:t>
            </a:r>
            <a:r>
              <a:rPr lang="fi-FI" sz="1400" b="1" dirty="0"/>
              <a:t>Muda Konsultansi Perencanaan Transmisi</a:t>
            </a:r>
          </a:p>
          <a:p>
            <a:pPr marL="64008" indent="0">
              <a:buNone/>
              <a:tabLst>
                <a:tab pos="400050" algn="l"/>
              </a:tabLst>
            </a:pPr>
            <a:r>
              <a:rPr lang="fi-FI" sz="1400" b="1" dirty="0" smtClean="0"/>
              <a:t>	D.35.121.01.KUALIFIKASI.1.TRATEL         </a:t>
            </a:r>
          </a:p>
          <a:p>
            <a:pPr marL="64008" indent="0">
              <a:buNone/>
            </a:pPr>
            <a:r>
              <a:rPr lang="fi-FI" sz="1400" b="1" dirty="0" smtClean="0"/>
              <a:t>       </a:t>
            </a:r>
            <a:r>
              <a:rPr lang="fi-FI" sz="1400" dirty="0"/>
              <a:t>Pelaksana Muda Perencanaan pembangunan dan pemasangan</a:t>
            </a:r>
          </a:p>
          <a:p>
            <a:pPr marL="64008" indent="0">
              <a:buNone/>
              <a:tabLst>
                <a:tab pos="400050" algn="l"/>
              </a:tabLst>
            </a:pPr>
            <a:r>
              <a:rPr lang="fi-FI" sz="1400" dirty="0" smtClean="0"/>
              <a:t>	Transmisi </a:t>
            </a:r>
            <a:r>
              <a:rPr lang="fi-FI" sz="1400" dirty="0"/>
              <a:t>Tenaga Listrik</a:t>
            </a:r>
            <a:endParaRPr lang="fi-FI" sz="1400" b="1" dirty="0" smtClean="0"/>
          </a:p>
          <a:p>
            <a:pPr marL="64008" indent="0">
              <a:buNone/>
            </a:pPr>
            <a:endParaRPr lang="id-ID" sz="1400" dirty="0" smtClean="0"/>
          </a:p>
          <a:p>
            <a:pPr marL="709613" indent="-346075">
              <a:spcBef>
                <a:spcPts val="0"/>
              </a:spcBef>
              <a:buNone/>
            </a:pPr>
            <a:r>
              <a:rPr lang="sv-SE" sz="1400" b="1" dirty="0" smtClean="0"/>
              <a:t>INTI</a:t>
            </a:r>
          </a:p>
          <a:p>
            <a:pPr marL="711200" indent="-347663"/>
            <a:r>
              <a:rPr lang="en-US" sz="1400" dirty="0"/>
              <a:t>D.35.121.00.001.1 </a:t>
            </a:r>
            <a:endParaRPr lang="en-US" sz="1400" dirty="0" smtClean="0"/>
          </a:p>
          <a:p>
            <a:pPr marL="363537" indent="0">
              <a:buNone/>
              <a:tabLst>
                <a:tab pos="685800" algn="l"/>
              </a:tabLst>
            </a:pPr>
            <a:r>
              <a:rPr lang="en-US" sz="1400" dirty="0" smtClean="0"/>
              <a:t>	</a:t>
            </a:r>
            <a:r>
              <a:rPr lang="en-US" sz="1400" dirty="0" err="1" smtClean="0"/>
              <a:t>Membantu</a:t>
            </a:r>
            <a:r>
              <a:rPr lang="en-US" sz="1400" dirty="0" smtClean="0"/>
              <a:t> </a:t>
            </a:r>
            <a:r>
              <a:rPr lang="en-US" sz="1400" dirty="0" err="1" smtClean="0"/>
              <a:t>Pelaksanaan</a:t>
            </a:r>
            <a:r>
              <a:rPr lang="en-US" sz="1400" dirty="0" smtClean="0"/>
              <a:t> </a:t>
            </a:r>
            <a:r>
              <a:rPr lang="en-US" sz="1400" dirty="0" err="1" smtClean="0"/>
              <a:t>Perencanaan</a:t>
            </a:r>
            <a:r>
              <a:rPr lang="en-US" sz="1400" dirty="0" smtClean="0"/>
              <a:t> </a:t>
            </a:r>
            <a:r>
              <a:rPr lang="en-US" sz="1400" dirty="0" err="1"/>
              <a:t>pembangunan</a:t>
            </a:r>
            <a:r>
              <a:rPr lang="en-US" sz="1400" dirty="0"/>
              <a:t> </a:t>
            </a:r>
            <a:r>
              <a:rPr lang="en-US" sz="1400" dirty="0" err="1" smtClean="0"/>
              <a:t>dan</a:t>
            </a:r>
            <a:r>
              <a:rPr lang="en-US" sz="1400" dirty="0" smtClean="0"/>
              <a:t> </a:t>
            </a:r>
            <a:r>
              <a:rPr lang="en-US" sz="1400" dirty="0" err="1" smtClean="0"/>
              <a:t>pemasangan</a:t>
            </a:r>
            <a:r>
              <a:rPr lang="en-US" sz="1400" dirty="0" smtClean="0"/>
              <a:t> </a:t>
            </a:r>
            <a:r>
              <a:rPr lang="en-US" sz="1400" dirty="0" err="1"/>
              <a:t>Transmisi</a:t>
            </a:r>
            <a:r>
              <a:rPr lang="en-US" sz="1400" dirty="0"/>
              <a:t> Tenaga</a:t>
            </a:r>
          </a:p>
          <a:p>
            <a:pPr marL="363537" indent="0">
              <a:buNone/>
              <a:tabLst>
                <a:tab pos="685800" algn="l"/>
              </a:tabLst>
            </a:pPr>
            <a:r>
              <a:rPr lang="en-US" sz="1400" dirty="0" smtClean="0"/>
              <a:t> 	</a:t>
            </a:r>
            <a:r>
              <a:rPr lang="en-US" sz="1400" dirty="0" err="1" smtClean="0"/>
              <a:t>Listrik</a:t>
            </a:r>
            <a:r>
              <a:rPr lang="en-US" sz="1400" dirty="0"/>
              <a:t>	</a:t>
            </a:r>
            <a:endParaRPr lang="en-US" sz="1400" dirty="0" smtClean="0"/>
          </a:p>
          <a:p>
            <a:pPr marL="363537" indent="0">
              <a:buNone/>
            </a:pPr>
            <a:endParaRPr lang="en-US" sz="1400" dirty="0" smtClean="0"/>
          </a:p>
          <a:p>
            <a:pPr marL="363537" indent="0">
              <a:buNone/>
            </a:pPr>
            <a:endParaRPr lang="en-US" sz="1400" dirty="0"/>
          </a:p>
          <a:p>
            <a:pPr marL="64008" indent="0">
              <a:spcBef>
                <a:spcPts val="0"/>
              </a:spcBef>
              <a:buNone/>
            </a:pPr>
            <a:r>
              <a:rPr lang="sv-SE" sz="1400" b="1" dirty="0"/>
              <a:t>LEVEL </a:t>
            </a:r>
            <a:r>
              <a:rPr lang="sv-SE" sz="1400" b="1" dirty="0" smtClean="0"/>
              <a:t>2</a:t>
            </a:r>
            <a:endParaRPr lang="sv-SE" sz="1400" b="1" dirty="0"/>
          </a:p>
          <a:p>
            <a:pPr marL="64008" indent="0">
              <a:buNone/>
              <a:tabLst>
                <a:tab pos="400050" algn="l"/>
              </a:tabLst>
            </a:pPr>
            <a:r>
              <a:rPr lang="fi-FI" sz="1400" b="1" dirty="0" smtClean="0"/>
              <a:t>1. 	Pelaksana </a:t>
            </a:r>
            <a:r>
              <a:rPr lang="fi-FI" sz="1400" b="1" dirty="0"/>
              <a:t>Madya Konsultansi Perencanaan Jaringan Transmisi</a:t>
            </a:r>
          </a:p>
          <a:p>
            <a:pPr marL="64008" indent="0">
              <a:buNone/>
              <a:tabLst>
                <a:tab pos="400050" algn="l"/>
              </a:tabLst>
            </a:pPr>
            <a:r>
              <a:rPr lang="fi-FI" sz="1400" b="1" dirty="0" smtClean="0"/>
              <a:t>	D.35.121.01.KUALIFIKASI.2.TRAJAR</a:t>
            </a:r>
            <a:endParaRPr lang="en-US" sz="1400" dirty="0"/>
          </a:p>
          <a:p>
            <a:pPr marL="368300" indent="0">
              <a:buNone/>
              <a:tabLst>
                <a:tab pos="685800" algn="l"/>
              </a:tabLst>
            </a:pPr>
            <a:r>
              <a:rPr lang="en-US" sz="1400" dirty="0"/>
              <a:t>1) </a:t>
            </a:r>
            <a:r>
              <a:rPr lang="en-US" sz="1400" dirty="0" smtClean="0"/>
              <a:t>	Surveyor </a:t>
            </a:r>
            <a:r>
              <a:rPr lang="en-US" sz="1400" dirty="0" err="1"/>
              <a:t>Perencanaan</a:t>
            </a:r>
            <a:r>
              <a:rPr lang="en-US" sz="1400" dirty="0"/>
              <a:t> </a:t>
            </a:r>
            <a:r>
              <a:rPr lang="en-US" sz="1400" dirty="0" err="1"/>
              <a:t>pembangunan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pemasangan</a:t>
            </a:r>
            <a:r>
              <a:rPr lang="en-US" sz="1400" dirty="0"/>
              <a:t> SUTT</a:t>
            </a:r>
          </a:p>
          <a:p>
            <a:pPr marL="368300" indent="0">
              <a:buNone/>
              <a:tabLst>
                <a:tab pos="685800" algn="l"/>
              </a:tabLst>
            </a:pPr>
            <a:r>
              <a:rPr lang="en-US" sz="1400" dirty="0" smtClean="0"/>
              <a:t>	</a:t>
            </a:r>
            <a:r>
              <a:rPr lang="en-US" sz="1400" dirty="0" err="1" smtClean="0"/>
              <a:t>dan</a:t>
            </a:r>
            <a:r>
              <a:rPr lang="en-US" sz="1400" dirty="0" smtClean="0"/>
              <a:t>/</a:t>
            </a:r>
            <a:r>
              <a:rPr lang="en-US" sz="1400" dirty="0" err="1" smtClean="0"/>
              <a:t>atau</a:t>
            </a:r>
            <a:r>
              <a:rPr lang="en-US" sz="1400" dirty="0" smtClean="0"/>
              <a:t> </a:t>
            </a:r>
            <a:r>
              <a:rPr lang="en-US" sz="1400" dirty="0"/>
              <a:t>SUTET </a:t>
            </a:r>
            <a:endParaRPr lang="en-US" sz="1400" dirty="0" smtClean="0"/>
          </a:p>
          <a:p>
            <a:pPr marL="368300" indent="0">
              <a:buNone/>
              <a:tabLst>
                <a:tab pos="685800" algn="l"/>
              </a:tabLst>
            </a:pPr>
            <a:r>
              <a:rPr lang="sv-SE" sz="1400" dirty="0" smtClean="0"/>
              <a:t>2</a:t>
            </a:r>
            <a:r>
              <a:rPr lang="sv-SE" sz="1400" dirty="0"/>
              <a:t>) </a:t>
            </a:r>
            <a:r>
              <a:rPr lang="sv-SE" sz="1400" dirty="0" smtClean="0"/>
              <a:t>	Surveyor </a:t>
            </a:r>
            <a:r>
              <a:rPr lang="sv-SE" sz="1400" dirty="0"/>
              <a:t>Perencanaan pembangunan dan pemasangan SKTT</a:t>
            </a:r>
          </a:p>
          <a:p>
            <a:pPr marL="368300" indent="0">
              <a:buNone/>
              <a:tabLst>
                <a:tab pos="685800" algn="l"/>
              </a:tabLst>
            </a:pPr>
            <a:r>
              <a:rPr lang="sv-SE" sz="1400" dirty="0" smtClean="0"/>
              <a:t>	dan/atau </a:t>
            </a:r>
            <a:r>
              <a:rPr lang="sv-SE" sz="1400" dirty="0"/>
              <a:t>SKLT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95536" y="123478"/>
            <a:ext cx="8229600" cy="929258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484632" algn="l" rtl="0" eaLnBrk="1" latinLnBrk="0" hangingPunct="1">
              <a:spcBef>
                <a:spcPct val="0"/>
              </a:spcBef>
              <a:buNone/>
              <a:defRPr kumimoji="0" sz="42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sz="2400" dirty="0" smtClean="0"/>
              <a:t>BIDANG :</a:t>
            </a:r>
            <a:r>
              <a:rPr lang="en-US" sz="2400" dirty="0" smtClean="0"/>
              <a:t> </a:t>
            </a:r>
            <a:r>
              <a:rPr lang="id-ID" sz="2400" dirty="0" smtClean="0"/>
              <a:t> </a:t>
            </a:r>
            <a:r>
              <a:rPr lang="en-US" sz="2400" dirty="0" smtClean="0"/>
              <a:t>TRANSMISI</a:t>
            </a:r>
            <a:endParaRPr lang="id-ID" sz="2400" dirty="0" smtClean="0"/>
          </a:p>
          <a:p>
            <a:pPr algn="ctr"/>
            <a:r>
              <a:rPr lang="id-ID" sz="2400" dirty="0" smtClean="0"/>
              <a:t>SUBBIDANG : </a:t>
            </a:r>
            <a:r>
              <a:rPr lang="en-US" sz="2400" dirty="0" smtClean="0"/>
              <a:t> KONSULTASI PERENCANAAN</a:t>
            </a:r>
            <a:endParaRPr lang="id-ID" sz="2400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7893" y="5896628"/>
            <a:ext cx="1738603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2668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12776"/>
            <a:ext cx="8784976" cy="5040560"/>
          </a:xfrm>
        </p:spPr>
        <p:txBody>
          <a:bodyPr>
            <a:noAutofit/>
          </a:bodyPr>
          <a:lstStyle/>
          <a:p>
            <a:pPr marL="368300" indent="0">
              <a:buNone/>
            </a:pPr>
            <a:endParaRPr lang="en-US" sz="1400" dirty="0" smtClean="0"/>
          </a:p>
          <a:p>
            <a:pPr marL="368300" indent="0">
              <a:buNone/>
              <a:tabLst>
                <a:tab pos="628650" algn="l"/>
              </a:tabLst>
            </a:pPr>
            <a:r>
              <a:rPr lang="en-US" sz="1400" dirty="0" smtClean="0"/>
              <a:t>1</a:t>
            </a:r>
            <a:r>
              <a:rPr lang="en-US" sz="1400" dirty="0"/>
              <a:t>) </a:t>
            </a:r>
            <a:r>
              <a:rPr lang="en-US" sz="1400" dirty="0" smtClean="0"/>
              <a:t>	Surveyor </a:t>
            </a:r>
            <a:r>
              <a:rPr lang="en-US" sz="1400" dirty="0" err="1"/>
              <a:t>Perencanaan</a:t>
            </a:r>
            <a:r>
              <a:rPr lang="en-US" sz="1400" dirty="0"/>
              <a:t> </a:t>
            </a:r>
            <a:r>
              <a:rPr lang="en-US" sz="1400" dirty="0" err="1"/>
              <a:t>pembangunan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pemasangan</a:t>
            </a:r>
            <a:r>
              <a:rPr lang="en-US" sz="1400" dirty="0"/>
              <a:t> </a:t>
            </a:r>
            <a:r>
              <a:rPr lang="en-US" sz="1400" dirty="0" smtClean="0"/>
              <a:t>SUTT </a:t>
            </a:r>
            <a:r>
              <a:rPr lang="en-US" sz="1400" dirty="0" err="1" smtClean="0"/>
              <a:t>dan</a:t>
            </a:r>
            <a:r>
              <a:rPr lang="en-US" sz="1400" dirty="0" smtClean="0"/>
              <a:t>/</a:t>
            </a:r>
            <a:r>
              <a:rPr lang="en-US" sz="1400" dirty="0" err="1" smtClean="0"/>
              <a:t>atau</a:t>
            </a:r>
            <a:r>
              <a:rPr lang="en-US" sz="1400" dirty="0" smtClean="0"/>
              <a:t> </a:t>
            </a:r>
            <a:r>
              <a:rPr lang="en-US" sz="1400" dirty="0"/>
              <a:t>SUTET</a:t>
            </a:r>
          </a:p>
          <a:p>
            <a:pPr marL="64008" indent="0">
              <a:buNone/>
            </a:pPr>
            <a:endParaRPr lang="id-ID" sz="1400" dirty="0"/>
          </a:p>
          <a:p>
            <a:pPr marL="900113" indent="-276225">
              <a:spcBef>
                <a:spcPts val="0"/>
              </a:spcBef>
              <a:buNone/>
            </a:pPr>
            <a:r>
              <a:rPr lang="sv-SE" sz="1400" b="1" dirty="0"/>
              <a:t>INTI</a:t>
            </a:r>
          </a:p>
          <a:p>
            <a:pPr marL="1074738" indent="-450850"/>
            <a:r>
              <a:rPr lang="en-US" sz="1400" dirty="0"/>
              <a:t>D.35.121.02.006.1 </a:t>
            </a:r>
            <a:endParaRPr lang="en-US" sz="1400" dirty="0" smtClean="0"/>
          </a:p>
          <a:p>
            <a:pPr marL="623888" indent="0">
              <a:buNone/>
              <a:tabLst>
                <a:tab pos="1085850" algn="l"/>
              </a:tabLst>
            </a:pPr>
            <a:r>
              <a:rPr lang="en-US" sz="1400" dirty="0" smtClean="0"/>
              <a:t>	</a:t>
            </a:r>
            <a:r>
              <a:rPr lang="en-US" sz="1400" dirty="0" err="1" smtClean="0"/>
              <a:t>Melaksanakan</a:t>
            </a:r>
            <a:r>
              <a:rPr lang="en-US" sz="1400" dirty="0" smtClean="0"/>
              <a:t> </a:t>
            </a:r>
            <a:r>
              <a:rPr lang="en-US" sz="1400" dirty="0" err="1" smtClean="0"/>
              <a:t>perencanaan</a:t>
            </a:r>
            <a:r>
              <a:rPr lang="en-US" sz="1400" dirty="0" smtClean="0"/>
              <a:t> </a:t>
            </a:r>
            <a:r>
              <a:rPr lang="en-US" sz="1400" dirty="0" err="1" smtClean="0"/>
              <a:t>pembangunan</a:t>
            </a:r>
            <a:r>
              <a:rPr lang="en-US" sz="1400" dirty="0" smtClean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 smtClean="0"/>
              <a:t>pemasangan</a:t>
            </a:r>
            <a:r>
              <a:rPr lang="en-US" sz="1400" dirty="0" smtClean="0"/>
              <a:t> </a:t>
            </a:r>
            <a:r>
              <a:rPr lang="en-US" sz="1400" dirty="0" err="1" smtClean="0"/>
              <a:t>pondasi</a:t>
            </a:r>
            <a:r>
              <a:rPr lang="en-US" sz="1400" dirty="0" smtClean="0"/>
              <a:t> &amp; </a:t>
            </a:r>
            <a:r>
              <a:rPr lang="en-US" sz="1400" dirty="0" err="1" smtClean="0"/>
              <a:t>tiang</a:t>
            </a:r>
            <a:r>
              <a:rPr lang="en-US" sz="1400" dirty="0" smtClean="0"/>
              <a:t> SUTT</a:t>
            </a:r>
          </a:p>
          <a:p>
            <a:pPr marL="909638" indent="-285750"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en-US" sz="1400" dirty="0" smtClean="0"/>
              <a:t>D.35.121.02.008.1</a:t>
            </a:r>
          </a:p>
          <a:p>
            <a:pPr marL="623888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en-US" sz="1400" dirty="0" err="1"/>
              <a:t>Melaksanakan</a:t>
            </a:r>
            <a:r>
              <a:rPr lang="en-US" sz="1400" dirty="0"/>
              <a:t> </a:t>
            </a:r>
            <a:r>
              <a:rPr lang="en-US" sz="1400" dirty="0" err="1" smtClean="0"/>
              <a:t>perencanaan</a:t>
            </a:r>
            <a:r>
              <a:rPr lang="en-US" sz="1400" dirty="0" smtClean="0"/>
              <a:t> </a:t>
            </a:r>
            <a:r>
              <a:rPr lang="en-US" sz="1400" dirty="0" err="1" smtClean="0"/>
              <a:t>pembangunan</a:t>
            </a:r>
            <a:r>
              <a:rPr lang="en-US" sz="1400" dirty="0" smtClean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 smtClean="0"/>
              <a:t>pemasangan</a:t>
            </a:r>
            <a:r>
              <a:rPr lang="en-US" sz="1400" dirty="0" smtClean="0"/>
              <a:t> </a:t>
            </a:r>
            <a:r>
              <a:rPr lang="en-US" sz="1400" dirty="0" err="1" smtClean="0"/>
              <a:t>konduktor</a:t>
            </a:r>
            <a:r>
              <a:rPr lang="en-US" sz="1400" dirty="0" smtClean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smtClean="0"/>
              <a:t>	</a:t>
            </a:r>
            <a:r>
              <a:rPr lang="en-US" sz="1400" dirty="0" err="1" smtClean="0"/>
              <a:t>aksesoris</a:t>
            </a:r>
            <a:r>
              <a:rPr lang="en-US" sz="1400" dirty="0" smtClean="0"/>
              <a:t> </a:t>
            </a:r>
            <a:r>
              <a:rPr lang="en-US" sz="1400" dirty="0"/>
              <a:t>SUTT </a:t>
            </a:r>
            <a:endParaRPr lang="en-US" sz="1400" dirty="0" smtClean="0"/>
          </a:p>
          <a:p>
            <a:pPr marL="623888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</a:p>
          <a:p>
            <a:pPr marL="900113" indent="-276225">
              <a:spcBef>
                <a:spcPts val="0"/>
              </a:spcBef>
              <a:buNone/>
            </a:pPr>
            <a:r>
              <a:rPr lang="sv-SE" sz="1400" b="1" dirty="0" smtClean="0"/>
              <a:t>PILIHAN (Pilih 1 saja)</a:t>
            </a:r>
            <a:endParaRPr lang="sv-SE" sz="1400" b="1" dirty="0"/>
          </a:p>
          <a:p>
            <a:pPr marL="1074738" indent="-450850"/>
            <a:r>
              <a:rPr lang="en-US" sz="1400" dirty="0"/>
              <a:t>D.35.121.02.007.1 </a:t>
            </a:r>
            <a:endParaRPr lang="en-US" sz="1400" dirty="0" smtClean="0"/>
          </a:p>
          <a:p>
            <a:pPr marL="623888" indent="0">
              <a:buNone/>
              <a:tabLst>
                <a:tab pos="1085850" algn="l"/>
              </a:tabLst>
            </a:pPr>
            <a:r>
              <a:rPr lang="en-US" sz="1400" dirty="0" smtClean="0"/>
              <a:t>	</a:t>
            </a:r>
            <a:r>
              <a:rPr lang="en-US" sz="1400" dirty="0" err="1" smtClean="0"/>
              <a:t>Melaksanakan</a:t>
            </a:r>
            <a:r>
              <a:rPr lang="en-US" sz="1400" dirty="0" smtClean="0"/>
              <a:t> </a:t>
            </a:r>
            <a:r>
              <a:rPr lang="en-US" sz="1400" dirty="0" err="1" smtClean="0"/>
              <a:t>perencanaan</a:t>
            </a:r>
            <a:r>
              <a:rPr lang="en-US" sz="1400" dirty="0" smtClean="0"/>
              <a:t> </a:t>
            </a:r>
            <a:r>
              <a:rPr lang="en-US" sz="1400" dirty="0" err="1" smtClean="0"/>
              <a:t>pembangunan</a:t>
            </a:r>
            <a:r>
              <a:rPr lang="en-US" sz="1400" dirty="0" smtClean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 smtClean="0"/>
              <a:t>pemasangan</a:t>
            </a:r>
            <a:r>
              <a:rPr lang="en-US" sz="1400" dirty="0" smtClean="0"/>
              <a:t> </a:t>
            </a:r>
            <a:r>
              <a:rPr lang="en-US" sz="1400" dirty="0" err="1" smtClean="0"/>
              <a:t>pondasi</a:t>
            </a:r>
            <a:r>
              <a:rPr lang="en-US" sz="1400" dirty="0" smtClean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tiang</a:t>
            </a:r>
            <a:r>
              <a:rPr lang="en-US" sz="1400" dirty="0"/>
              <a:t> </a:t>
            </a:r>
            <a:r>
              <a:rPr lang="en-US" sz="1400" dirty="0" smtClean="0"/>
              <a:t>	SUTET</a:t>
            </a:r>
          </a:p>
          <a:p>
            <a:pPr marL="1074738" indent="-450850"/>
            <a:r>
              <a:rPr lang="en-US" sz="1400" dirty="0"/>
              <a:t>D.35.121.02.009.1</a:t>
            </a:r>
          </a:p>
          <a:p>
            <a:pPr marL="623888" indent="0">
              <a:buNone/>
              <a:tabLst>
                <a:tab pos="1085850" algn="l"/>
              </a:tabLst>
            </a:pPr>
            <a:r>
              <a:rPr lang="en-US" sz="1400" dirty="0" smtClean="0"/>
              <a:t>	</a:t>
            </a:r>
            <a:r>
              <a:rPr lang="en-US" sz="1400" dirty="0" err="1" smtClean="0"/>
              <a:t>Melaksanakan</a:t>
            </a:r>
            <a:r>
              <a:rPr lang="en-US" sz="1400" dirty="0" smtClean="0"/>
              <a:t> </a:t>
            </a:r>
            <a:r>
              <a:rPr lang="en-US" sz="1400" dirty="0" err="1" smtClean="0"/>
              <a:t>perencanaan</a:t>
            </a:r>
            <a:r>
              <a:rPr lang="en-US" sz="1400" dirty="0" smtClean="0"/>
              <a:t> </a:t>
            </a:r>
            <a:r>
              <a:rPr lang="en-US" sz="1400" dirty="0" err="1" smtClean="0"/>
              <a:t>pembangunan</a:t>
            </a:r>
            <a:r>
              <a:rPr lang="en-US" sz="1400" dirty="0" smtClean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 smtClean="0"/>
              <a:t>pemasangan</a:t>
            </a:r>
            <a:r>
              <a:rPr lang="en-US" sz="1400" dirty="0" smtClean="0"/>
              <a:t> </a:t>
            </a:r>
            <a:r>
              <a:rPr lang="en-US" sz="1400" dirty="0" err="1" smtClean="0"/>
              <a:t>konduktor</a:t>
            </a:r>
            <a:r>
              <a:rPr lang="en-US" sz="1400" dirty="0" smtClean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smtClean="0"/>
              <a:t>	</a:t>
            </a:r>
            <a:r>
              <a:rPr lang="en-US" sz="1400" dirty="0" err="1" smtClean="0"/>
              <a:t>aksesoris</a:t>
            </a:r>
            <a:r>
              <a:rPr lang="en-US" sz="1400" dirty="0" smtClean="0"/>
              <a:t> SUTET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95536" y="123478"/>
            <a:ext cx="8229600" cy="929258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484632" algn="l" rtl="0" eaLnBrk="1" latinLnBrk="0" hangingPunct="1">
              <a:spcBef>
                <a:spcPct val="0"/>
              </a:spcBef>
              <a:buNone/>
              <a:defRPr kumimoji="0" sz="42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sz="2400" dirty="0" smtClean="0"/>
              <a:t>BIDANG :</a:t>
            </a:r>
            <a:r>
              <a:rPr lang="en-US" sz="2400" dirty="0" smtClean="0"/>
              <a:t> </a:t>
            </a:r>
            <a:r>
              <a:rPr lang="id-ID" sz="2400" dirty="0" smtClean="0"/>
              <a:t> </a:t>
            </a:r>
            <a:r>
              <a:rPr lang="en-US" sz="2400" dirty="0" smtClean="0"/>
              <a:t>TRANSMISI</a:t>
            </a:r>
            <a:endParaRPr lang="id-ID" sz="2400" dirty="0" smtClean="0"/>
          </a:p>
          <a:p>
            <a:pPr algn="ctr"/>
            <a:r>
              <a:rPr lang="id-ID" sz="2400" dirty="0" smtClean="0"/>
              <a:t>SUBBIDANG : </a:t>
            </a:r>
            <a:r>
              <a:rPr lang="en-US" sz="2400" dirty="0" smtClean="0"/>
              <a:t> KONSULTASI PERENCANAAN</a:t>
            </a:r>
            <a:endParaRPr lang="id-ID" sz="2400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7893" y="5896628"/>
            <a:ext cx="1738603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93828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12776"/>
            <a:ext cx="8784976" cy="5040560"/>
          </a:xfrm>
        </p:spPr>
        <p:txBody>
          <a:bodyPr>
            <a:noAutofit/>
          </a:bodyPr>
          <a:lstStyle/>
          <a:p>
            <a:pPr marL="368300" indent="0">
              <a:buNone/>
            </a:pPr>
            <a:endParaRPr lang="en-US" sz="1400" dirty="0" smtClean="0"/>
          </a:p>
          <a:p>
            <a:pPr marL="368300" indent="0">
              <a:buNone/>
              <a:tabLst>
                <a:tab pos="628650" algn="l"/>
              </a:tabLst>
            </a:pPr>
            <a:r>
              <a:rPr lang="en-US" sz="1400" dirty="0" smtClean="0"/>
              <a:t>2) 	</a:t>
            </a:r>
            <a:r>
              <a:rPr lang="en-US" sz="1400" dirty="0"/>
              <a:t>Surveyor </a:t>
            </a:r>
            <a:r>
              <a:rPr lang="en-US" sz="1400" dirty="0" err="1"/>
              <a:t>Perencanaan</a:t>
            </a:r>
            <a:r>
              <a:rPr lang="en-US" sz="1400" dirty="0"/>
              <a:t> </a:t>
            </a:r>
            <a:r>
              <a:rPr lang="en-US" sz="1400" dirty="0" err="1"/>
              <a:t>pembangunan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pemasangan</a:t>
            </a:r>
            <a:r>
              <a:rPr lang="en-US" sz="1400" dirty="0"/>
              <a:t> </a:t>
            </a:r>
            <a:r>
              <a:rPr lang="en-US" sz="1400" dirty="0" smtClean="0"/>
              <a:t>SKTT </a:t>
            </a:r>
            <a:r>
              <a:rPr lang="en-US" sz="1400" dirty="0" err="1" smtClean="0"/>
              <a:t>dan</a:t>
            </a:r>
            <a:r>
              <a:rPr lang="en-US" sz="1400" dirty="0" smtClean="0"/>
              <a:t>/</a:t>
            </a:r>
            <a:r>
              <a:rPr lang="en-US" sz="1400" dirty="0" err="1" smtClean="0"/>
              <a:t>atau</a:t>
            </a:r>
            <a:r>
              <a:rPr lang="en-US" sz="1400" dirty="0" smtClean="0"/>
              <a:t> </a:t>
            </a:r>
            <a:r>
              <a:rPr lang="en-US" sz="1400" dirty="0"/>
              <a:t>SKLT</a:t>
            </a:r>
            <a:endParaRPr lang="id-ID" sz="1400" dirty="0"/>
          </a:p>
          <a:p>
            <a:pPr marL="900113" indent="-276225">
              <a:spcBef>
                <a:spcPts val="0"/>
              </a:spcBef>
              <a:buNone/>
            </a:pPr>
            <a:endParaRPr lang="sv-SE" sz="1400" b="1" dirty="0" smtClean="0"/>
          </a:p>
          <a:p>
            <a:pPr marL="900113" indent="-276225">
              <a:spcBef>
                <a:spcPts val="0"/>
              </a:spcBef>
              <a:buNone/>
            </a:pPr>
            <a:r>
              <a:rPr lang="sv-SE" sz="1400" b="1" dirty="0" smtClean="0"/>
              <a:t>INTI</a:t>
            </a:r>
            <a:endParaRPr lang="sv-SE" sz="1400" b="1" dirty="0"/>
          </a:p>
          <a:p>
            <a:pPr marL="1074738" indent="-450850"/>
            <a:r>
              <a:rPr lang="en-US" sz="1400" dirty="0" smtClean="0"/>
              <a:t>D.35.121.02.010.1 </a:t>
            </a:r>
          </a:p>
          <a:p>
            <a:pPr marL="623888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en-US" sz="1400" dirty="0" err="1" smtClean="0"/>
              <a:t>Melaksanakan</a:t>
            </a:r>
            <a:r>
              <a:rPr lang="en-US" sz="1400" dirty="0" smtClean="0"/>
              <a:t> </a:t>
            </a:r>
            <a:r>
              <a:rPr lang="en-US" sz="1400" dirty="0" err="1" smtClean="0"/>
              <a:t>perencanaan</a:t>
            </a:r>
            <a:r>
              <a:rPr lang="en-US" sz="1400" dirty="0" smtClean="0"/>
              <a:t> </a:t>
            </a:r>
            <a:r>
              <a:rPr lang="en-US" sz="1400" dirty="0" err="1" smtClean="0"/>
              <a:t>pembangunan</a:t>
            </a:r>
            <a:r>
              <a:rPr lang="en-US" sz="1400" dirty="0" smtClean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 smtClean="0"/>
              <a:t>pemasangan</a:t>
            </a:r>
            <a:r>
              <a:rPr lang="en-US" sz="1400" dirty="0" smtClean="0"/>
              <a:t> </a:t>
            </a:r>
            <a:r>
              <a:rPr lang="en-US" sz="1400" dirty="0" err="1" smtClean="0"/>
              <a:t>Jalur</a:t>
            </a:r>
            <a:r>
              <a:rPr lang="en-US" sz="1400" dirty="0" smtClean="0"/>
              <a:t> </a:t>
            </a:r>
            <a:r>
              <a:rPr lang="en-US" sz="1400" dirty="0"/>
              <a:t>SKTT	</a:t>
            </a:r>
            <a:endParaRPr lang="en-US" sz="1400" dirty="0" smtClean="0"/>
          </a:p>
          <a:p>
            <a:pPr marL="909638" indent="-285750"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en-US" sz="1400" dirty="0" smtClean="0"/>
              <a:t>D.35.121.02.012.1 </a:t>
            </a:r>
          </a:p>
          <a:p>
            <a:pPr marL="623888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en-US" sz="1400" dirty="0" err="1"/>
              <a:t>Melaksanakan</a:t>
            </a:r>
            <a:r>
              <a:rPr lang="en-US" sz="1400" dirty="0"/>
              <a:t> </a:t>
            </a:r>
            <a:r>
              <a:rPr lang="en-US" sz="1400" dirty="0" err="1" smtClean="0"/>
              <a:t>perencanaan</a:t>
            </a:r>
            <a:r>
              <a:rPr lang="en-US" sz="1400" dirty="0" smtClean="0"/>
              <a:t> </a:t>
            </a:r>
            <a:r>
              <a:rPr lang="en-US" sz="1400" dirty="0" err="1" smtClean="0"/>
              <a:t>pembangunan</a:t>
            </a:r>
            <a:r>
              <a:rPr lang="en-US" sz="1400" dirty="0" smtClean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 smtClean="0"/>
              <a:t>pemasangan</a:t>
            </a:r>
            <a:r>
              <a:rPr lang="en-US" sz="1400" dirty="0" smtClean="0"/>
              <a:t> </a:t>
            </a:r>
            <a:r>
              <a:rPr lang="en-US" sz="1400" dirty="0" err="1" smtClean="0"/>
              <a:t>minyak</a:t>
            </a:r>
            <a:r>
              <a:rPr lang="en-US" sz="1400" dirty="0" smtClean="0"/>
              <a:t> </a:t>
            </a:r>
            <a:r>
              <a:rPr lang="en-US" sz="1400" dirty="0" err="1"/>
              <a:t>insulasi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smtClean="0"/>
              <a:t>	tangka </a:t>
            </a:r>
            <a:r>
              <a:rPr lang="en-US" sz="1400" dirty="0" err="1" smtClean="0"/>
              <a:t>ekspansi</a:t>
            </a:r>
            <a:endParaRPr lang="en-US" sz="1400" dirty="0" smtClean="0"/>
          </a:p>
          <a:p>
            <a:pPr marL="909638" indent="-285750"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en-US" sz="1400" dirty="0" smtClean="0"/>
              <a:t>D.35.121.02.013.1</a:t>
            </a:r>
          </a:p>
          <a:p>
            <a:pPr marL="623888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en-US" sz="1400" dirty="0" err="1"/>
              <a:t>Melaksanakan</a:t>
            </a:r>
            <a:r>
              <a:rPr lang="en-US" sz="1400" dirty="0"/>
              <a:t> </a:t>
            </a:r>
            <a:r>
              <a:rPr lang="en-US" sz="1400" dirty="0" err="1" smtClean="0"/>
              <a:t>perencanaan</a:t>
            </a:r>
            <a:r>
              <a:rPr lang="en-US" sz="1400" dirty="0" smtClean="0"/>
              <a:t> </a:t>
            </a:r>
            <a:r>
              <a:rPr lang="en-US" sz="1400" dirty="0" err="1" smtClean="0"/>
              <a:t>pembangunan</a:t>
            </a:r>
            <a:r>
              <a:rPr lang="en-US" sz="1400" dirty="0" smtClean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 smtClean="0"/>
              <a:t>pemasangan</a:t>
            </a:r>
            <a:r>
              <a:rPr lang="en-US" sz="1400" dirty="0" smtClean="0"/>
              <a:t> cross </a:t>
            </a:r>
            <a:r>
              <a:rPr lang="en-US" sz="1400" dirty="0"/>
              <a:t>bounding, </a:t>
            </a:r>
            <a:r>
              <a:rPr lang="en-US" sz="1400" dirty="0" smtClean="0"/>
              <a:t>	sealing </a:t>
            </a:r>
            <a:r>
              <a:rPr lang="en-US" sz="1400" dirty="0"/>
              <a:t>end </a:t>
            </a:r>
            <a:r>
              <a:rPr lang="en-US" sz="1400" dirty="0" err="1" smtClean="0"/>
              <a:t>dan</a:t>
            </a:r>
            <a:r>
              <a:rPr lang="en-US" sz="1400" dirty="0" smtClean="0"/>
              <a:t> </a:t>
            </a:r>
            <a:r>
              <a:rPr lang="en-US" sz="1400" dirty="0" err="1" smtClean="0"/>
              <a:t>sambungan</a:t>
            </a:r>
            <a:r>
              <a:rPr lang="en-US" sz="1400" dirty="0" smtClean="0"/>
              <a:t> </a:t>
            </a:r>
            <a:r>
              <a:rPr lang="en-US" sz="1400" dirty="0"/>
              <a:t>SKTT 	</a:t>
            </a:r>
          </a:p>
          <a:p>
            <a:pPr marL="900113" indent="-276225">
              <a:spcBef>
                <a:spcPts val="0"/>
              </a:spcBef>
              <a:buNone/>
            </a:pPr>
            <a:endParaRPr lang="sv-SE" sz="1400" b="1" dirty="0" smtClean="0"/>
          </a:p>
          <a:p>
            <a:pPr marL="900113" indent="-276225">
              <a:spcBef>
                <a:spcPts val="0"/>
              </a:spcBef>
              <a:buNone/>
            </a:pPr>
            <a:r>
              <a:rPr lang="sv-SE" sz="1400" b="1" dirty="0" smtClean="0"/>
              <a:t>PILIHAN (Pilih 1 saja)</a:t>
            </a:r>
            <a:endParaRPr lang="sv-SE" sz="1400" b="1" dirty="0"/>
          </a:p>
          <a:p>
            <a:pPr marL="1074738" indent="-450850"/>
            <a:r>
              <a:rPr lang="en-US" sz="1400" dirty="0"/>
              <a:t>D.35.121.02.011.1</a:t>
            </a:r>
            <a:endParaRPr lang="en-US" sz="1400" dirty="0" smtClean="0"/>
          </a:p>
          <a:p>
            <a:pPr marL="623888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en-US" sz="1400" dirty="0" err="1" smtClean="0"/>
              <a:t>Melaksanakan</a:t>
            </a:r>
            <a:r>
              <a:rPr lang="en-US" sz="1400" dirty="0" smtClean="0"/>
              <a:t> </a:t>
            </a:r>
            <a:r>
              <a:rPr lang="en-US" sz="1400" dirty="0" err="1" smtClean="0"/>
              <a:t>perencanaan</a:t>
            </a:r>
            <a:r>
              <a:rPr lang="en-US" sz="1400" dirty="0" smtClean="0"/>
              <a:t> </a:t>
            </a:r>
            <a:r>
              <a:rPr lang="en-US" sz="1400" dirty="0" err="1" smtClean="0"/>
              <a:t>pembangunan</a:t>
            </a:r>
            <a:r>
              <a:rPr lang="en-US" sz="1400" dirty="0" smtClean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 smtClean="0"/>
              <a:t>pemasangan</a:t>
            </a:r>
            <a:r>
              <a:rPr lang="en-US" sz="1400" dirty="0" smtClean="0"/>
              <a:t> </a:t>
            </a:r>
            <a:r>
              <a:rPr lang="en-US" sz="1400" dirty="0" err="1" smtClean="0"/>
              <a:t>Jalur</a:t>
            </a:r>
            <a:r>
              <a:rPr lang="en-US" sz="1400" dirty="0" smtClean="0"/>
              <a:t> SKLT</a:t>
            </a:r>
          </a:p>
          <a:p>
            <a:pPr marL="909638" indent="-285750">
              <a:tabLst>
                <a:tab pos="1085850" algn="l"/>
              </a:tabLst>
            </a:pPr>
            <a:r>
              <a:rPr lang="en-US" sz="1400" dirty="0"/>
              <a:t>	D.35.121.02.014.1</a:t>
            </a:r>
          </a:p>
          <a:p>
            <a:pPr marL="623888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en-US" sz="1400" dirty="0" err="1" smtClean="0"/>
              <a:t>Melaksanakan</a:t>
            </a:r>
            <a:r>
              <a:rPr lang="en-US" sz="1400" dirty="0" smtClean="0"/>
              <a:t> </a:t>
            </a:r>
            <a:r>
              <a:rPr lang="en-US" sz="1400" dirty="0" err="1" smtClean="0"/>
              <a:t>perencanaan</a:t>
            </a:r>
            <a:r>
              <a:rPr lang="en-US" sz="1400" dirty="0" smtClean="0"/>
              <a:t> </a:t>
            </a:r>
            <a:r>
              <a:rPr lang="en-US" sz="1400" dirty="0" err="1" smtClean="0"/>
              <a:t>pembangunan</a:t>
            </a:r>
            <a:r>
              <a:rPr lang="en-US" sz="1400" dirty="0" smtClean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 smtClean="0"/>
              <a:t>pemasangan</a:t>
            </a:r>
            <a:r>
              <a:rPr lang="en-US" sz="1400" dirty="0" smtClean="0"/>
              <a:t> cross </a:t>
            </a:r>
            <a:r>
              <a:rPr lang="en-US" sz="1400" dirty="0"/>
              <a:t>bounding, </a:t>
            </a:r>
            <a:r>
              <a:rPr lang="en-US" sz="1400" dirty="0" smtClean="0"/>
              <a:t>	sealing </a:t>
            </a:r>
            <a:r>
              <a:rPr lang="en-US" sz="1400" dirty="0"/>
              <a:t>end </a:t>
            </a:r>
            <a:r>
              <a:rPr lang="en-US" sz="1400" dirty="0" err="1" smtClean="0"/>
              <a:t>dan</a:t>
            </a:r>
            <a:r>
              <a:rPr lang="en-US" sz="1400" dirty="0" smtClean="0"/>
              <a:t> </a:t>
            </a:r>
            <a:r>
              <a:rPr lang="en-US" sz="1400" dirty="0" err="1" smtClean="0"/>
              <a:t>sambungan</a:t>
            </a:r>
            <a:r>
              <a:rPr lang="en-US" sz="1400" dirty="0" smtClean="0"/>
              <a:t> SKLT</a:t>
            </a:r>
          </a:p>
          <a:p>
            <a:pPr marL="623888" indent="0">
              <a:buNone/>
              <a:tabLst>
                <a:tab pos="1085850" algn="l"/>
              </a:tabLst>
            </a:pPr>
            <a:endParaRPr lang="en-US" sz="1400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95536" y="123478"/>
            <a:ext cx="8229600" cy="929258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484632" algn="l" rtl="0" eaLnBrk="1" latinLnBrk="0" hangingPunct="1">
              <a:spcBef>
                <a:spcPct val="0"/>
              </a:spcBef>
              <a:buNone/>
              <a:defRPr kumimoji="0" sz="42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sz="2400" dirty="0" smtClean="0"/>
              <a:t>BIDANG :</a:t>
            </a:r>
            <a:r>
              <a:rPr lang="en-US" sz="2400" dirty="0" smtClean="0"/>
              <a:t> </a:t>
            </a:r>
            <a:r>
              <a:rPr lang="id-ID" sz="2400" dirty="0" smtClean="0"/>
              <a:t> </a:t>
            </a:r>
            <a:r>
              <a:rPr lang="en-US" sz="2400" dirty="0" smtClean="0"/>
              <a:t>TRANSMISI</a:t>
            </a:r>
            <a:endParaRPr lang="id-ID" sz="2400" dirty="0" smtClean="0"/>
          </a:p>
          <a:p>
            <a:pPr algn="ctr"/>
            <a:r>
              <a:rPr lang="id-ID" sz="2400" dirty="0" smtClean="0"/>
              <a:t>SUBBIDANG : </a:t>
            </a:r>
            <a:r>
              <a:rPr lang="en-US" sz="2400" dirty="0" smtClean="0"/>
              <a:t> KONSULTASI PERENCANAAN</a:t>
            </a:r>
            <a:endParaRPr lang="id-ID" sz="2400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7893" y="5896628"/>
            <a:ext cx="1738603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3418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12776"/>
            <a:ext cx="8784976" cy="5040560"/>
          </a:xfrm>
        </p:spPr>
        <p:txBody>
          <a:bodyPr>
            <a:noAutofit/>
          </a:bodyPr>
          <a:lstStyle/>
          <a:p>
            <a:pPr marL="909638" indent="-285750"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en-US" sz="1400" dirty="0" smtClean="0"/>
              <a:t>D.35.121.02.015.1</a:t>
            </a:r>
          </a:p>
          <a:p>
            <a:pPr marL="623888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en-US" sz="1400" dirty="0" err="1"/>
              <a:t>Melaksanakan</a:t>
            </a:r>
            <a:r>
              <a:rPr lang="en-US" sz="1400" dirty="0"/>
              <a:t> </a:t>
            </a:r>
            <a:r>
              <a:rPr lang="en-US" sz="1400" dirty="0" err="1" smtClean="0"/>
              <a:t>perencanaan</a:t>
            </a:r>
            <a:r>
              <a:rPr lang="en-US" sz="1400" dirty="0" smtClean="0"/>
              <a:t> </a:t>
            </a:r>
            <a:r>
              <a:rPr lang="en-US" sz="1400" dirty="0" err="1" smtClean="0"/>
              <a:t>pembangunan</a:t>
            </a:r>
            <a:r>
              <a:rPr lang="en-US" sz="1400" dirty="0" smtClean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 smtClean="0"/>
              <a:t>pemasangan</a:t>
            </a:r>
            <a:r>
              <a:rPr lang="en-US" sz="1400" dirty="0" smtClean="0"/>
              <a:t> </a:t>
            </a:r>
          </a:p>
          <a:p>
            <a:pPr marL="623888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en-US" sz="1400" dirty="0" err="1" smtClean="0"/>
              <a:t>proteksi</a:t>
            </a:r>
            <a:r>
              <a:rPr lang="en-US" sz="1400" dirty="0" smtClean="0"/>
              <a:t> </a:t>
            </a:r>
            <a:r>
              <a:rPr lang="en-US" sz="1400" dirty="0" err="1"/>
              <a:t>minyak</a:t>
            </a:r>
            <a:r>
              <a:rPr lang="en-US" sz="1400" dirty="0"/>
              <a:t> </a:t>
            </a:r>
            <a:r>
              <a:rPr lang="en-US" sz="1400" dirty="0" err="1"/>
              <a:t>kabel</a:t>
            </a:r>
            <a:r>
              <a:rPr lang="en-US" sz="1400" dirty="0"/>
              <a:t> </a:t>
            </a:r>
            <a:r>
              <a:rPr lang="en-US" sz="1400" dirty="0" smtClean="0"/>
              <a:t>SKLT</a:t>
            </a:r>
          </a:p>
          <a:p>
            <a:pPr marL="909638" indent="-285750"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en-US" sz="1400" dirty="0" smtClean="0"/>
              <a:t>D.35.121.02.016.1</a:t>
            </a:r>
          </a:p>
          <a:p>
            <a:pPr marL="623888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en-US" sz="1400" dirty="0" err="1"/>
              <a:t>Melaksanakan</a:t>
            </a:r>
            <a:r>
              <a:rPr lang="en-US" sz="1400" dirty="0"/>
              <a:t> </a:t>
            </a:r>
            <a:r>
              <a:rPr lang="en-US" sz="1400" dirty="0" err="1" smtClean="0"/>
              <a:t>perencanaan</a:t>
            </a:r>
            <a:r>
              <a:rPr lang="en-US" sz="1400" dirty="0" smtClean="0"/>
              <a:t> </a:t>
            </a:r>
            <a:r>
              <a:rPr lang="en-US" sz="1400" dirty="0" err="1" smtClean="0"/>
              <a:t>pembangunan</a:t>
            </a:r>
            <a:r>
              <a:rPr lang="en-US" sz="1400" dirty="0" smtClean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 smtClean="0"/>
              <a:t>pemasangan</a:t>
            </a:r>
            <a:r>
              <a:rPr lang="en-US" sz="1400" dirty="0" smtClean="0"/>
              <a:t> </a:t>
            </a:r>
            <a:r>
              <a:rPr lang="en-US" sz="1400" dirty="0" err="1" smtClean="0"/>
              <a:t>proteksi</a:t>
            </a:r>
            <a:r>
              <a:rPr lang="en-US" sz="1400" dirty="0" smtClean="0"/>
              <a:t> </a:t>
            </a:r>
            <a:r>
              <a:rPr lang="en-US" sz="1400" dirty="0" err="1"/>
              <a:t>minyak</a:t>
            </a:r>
            <a:r>
              <a:rPr lang="en-US" sz="1400" dirty="0"/>
              <a:t> </a:t>
            </a:r>
            <a:r>
              <a:rPr lang="en-US" sz="1400" dirty="0" err="1"/>
              <a:t>kabel</a:t>
            </a:r>
            <a:r>
              <a:rPr lang="en-US" sz="1400" dirty="0"/>
              <a:t> </a:t>
            </a:r>
            <a:r>
              <a:rPr lang="en-US" sz="1400" dirty="0" smtClean="0"/>
              <a:t>	SKTT</a:t>
            </a:r>
          </a:p>
          <a:p>
            <a:pPr marL="64008" indent="0">
              <a:spcBef>
                <a:spcPts val="0"/>
              </a:spcBef>
              <a:buNone/>
            </a:pPr>
            <a:r>
              <a:rPr lang="sv-SE" sz="1400" b="1" dirty="0"/>
              <a:t>LEVEL </a:t>
            </a:r>
            <a:r>
              <a:rPr lang="sv-SE" sz="1400" b="1" dirty="0" smtClean="0"/>
              <a:t>2</a:t>
            </a:r>
            <a:endParaRPr lang="sv-SE" sz="1400" b="1" dirty="0"/>
          </a:p>
          <a:p>
            <a:pPr marL="64008" indent="0">
              <a:buNone/>
              <a:tabLst>
                <a:tab pos="342900" algn="l"/>
              </a:tabLst>
            </a:pPr>
            <a:r>
              <a:rPr lang="fi-FI" sz="1400" b="1" dirty="0"/>
              <a:t>1</a:t>
            </a:r>
            <a:r>
              <a:rPr lang="fi-FI" sz="1400" b="1" dirty="0" smtClean="0"/>
              <a:t>.	 </a:t>
            </a:r>
            <a:r>
              <a:rPr lang="fi-FI" sz="1400" b="1" dirty="0"/>
              <a:t>Pelaksana Madya Konsultansi Perencanaan Gardu Induk</a:t>
            </a:r>
          </a:p>
          <a:p>
            <a:pPr marL="64008" indent="0">
              <a:buNone/>
              <a:tabLst>
                <a:tab pos="400050" algn="l"/>
              </a:tabLst>
            </a:pPr>
            <a:r>
              <a:rPr lang="fi-FI" sz="1400" b="1" dirty="0" smtClean="0"/>
              <a:t>	D.35.121.01.KUALIFIKASI.2.TRAGID</a:t>
            </a:r>
          </a:p>
          <a:p>
            <a:pPr marL="368300" indent="0">
              <a:buNone/>
            </a:pPr>
            <a:r>
              <a:rPr lang="fi-FI" sz="1400" b="1" dirty="0"/>
              <a:t>	</a:t>
            </a:r>
            <a:endParaRPr lang="fi-FI" sz="1400" b="1" dirty="0" smtClean="0"/>
          </a:p>
          <a:p>
            <a:pPr marL="368300" indent="0">
              <a:buNone/>
            </a:pPr>
            <a:r>
              <a:rPr lang="en-US" sz="1400" dirty="0" smtClean="0"/>
              <a:t>1</a:t>
            </a:r>
            <a:r>
              <a:rPr lang="en-US" sz="1400" dirty="0"/>
              <a:t>) Surveyor </a:t>
            </a:r>
            <a:r>
              <a:rPr lang="en-US" sz="1400" dirty="0" err="1"/>
              <a:t>Perencanaan</a:t>
            </a:r>
            <a:r>
              <a:rPr lang="en-US" sz="1400" dirty="0"/>
              <a:t> </a:t>
            </a:r>
            <a:r>
              <a:rPr lang="en-US" sz="1400" dirty="0" err="1"/>
              <a:t>pembangunan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pemasangan</a:t>
            </a:r>
            <a:r>
              <a:rPr lang="en-US" sz="1400" dirty="0"/>
              <a:t> </a:t>
            </a:r>
            <a:r>
              <a:rPr lang="en-US" sz="1400" dirty="0" smtClean="0"/>
              <a:t>GI </a:t>
            </a:r>
            <a:r>
              <a:rPr lang="en-US" sz="1400" dirty="0" err="1" smtClean="0"/>
              <a:t>dan</a:t>
            </a:r>
            <a:r>
              <a:rPr lang="en-US" sz="1400" dirty="0" smtClean="0"/>
              <a:t>/</a:t>
            </a:r>
            <a:r>
              <a:rPr lang="en-US" sz="1400" dirty="0" err="1" smtClean="0"/>
              <a:t>atau</a:t>
            </a:r>
            <a:r>
              <a:rPr lang="en-US" sz="1400" dirty="0" smtClean="0"/>
              <a:t> </a:t>
            </a:r>
            <a:r>
              <a:rPr lang="en-US" sz="1400" dirty="0"/>
              <a:t>GITET</a:t>
            </a:r>
          </a:p>
          <a:p>
            <a:pPr marL="368300" indent="0">
              <a:buNone/>
            </a:pPr>
            <a:endParaRPr lang="fi-FI" sz="1400" dirty="0"/>
          </a:p>
          <a:p>
            <a:pPr marL="900113" indent="-276225">
              <a:spcBef>
                <a:spcPts val="0"/>
              </a:spcBef>
              <a:buNone/>
            </a:pPr>
            <a:r>
              <a:rPr lang="sv-SE" sz="1400" b="1" dirty="0"/>
              <a:t>INTI</a:t>
            </a:r>
          </a:p>
          <a:p>
            <a:pPr marL="1074738" indent="-450850"/>
            <a:r>
              <a:rPr lang="en-US" sz="1400" dirty="0" smtClean="0"/>
              <a:t>D.35.121.03.037.1</a:t>
            </a:r>
          </a:p>
          <a:p>
            <a:pPr marL="623888" indent="0">
              <a:buNone/>
              <a:tabLst>
                <a:tab pos="1085850" algn="l"/>
              </a:tabLst>
            </a:pPr>
            <a:r>
              <a:rPr lang="en-US" sz="1400" dirty="0" smtClean="0"/>
              <a:t>	</a:t>
            </a:r>
            <a:r>
              <a:rPr lang="en-US" sz="1400" dirty="0" err="1" smtClean="0"/>
              <a:t>Melaksanakan</a:t>
            </a:r>
            <a:r>
              <a:rPr lang="en-US" sz="1400" dirty="0" smtClean="0"/>
              <a:t> </a:t>
            </a:r>
            <a:r>
              <a:rPr lang="en-US" sz="1400" dirty="0" err="1" smtClean="0"/>
              <a:t>perencanaan</a:t>
            </a:r>
            <a:r>
              <a:rPr lang="en-US" sz="1400" dirty="0" smtClean="0"/>
              <a:t> </a:t>
            </a:r>
            <a:r>
              <a:rPr lang="en-US" sz="1400" dirty="0" err="1" smtClean="0"/>
              <a:t>pembangunan</a:t>
            </a:r>
            <a:r>
              <a:rPr lang="en-US" sz="1400" dirty="0" smtClean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 smtClean="0"/>
              <a:t>pemasangan</a:t>
            </a:r>
            <a:r>
              <a:rPr lang="en-US" sz="1400" dirty="0" smtClean="0"/>
              <a:t> </a:t>
            </a:r>
            <a:r>
              <a:rPr lang="en-US" sz="1400" dirty="0" err="1" smtClean="0"/>
              <a:t>peralatan</a:t>
            </a:r>
            <a:r>
              <a:rPr lang="en-US" sz="1400" dirty="0" smtClean="0"/>
              <a:t> </a:t>
            </a:r>
            <a:r>
              <a:rPr lang="en-US" sz="1400" dirty="0" err="1"/>
              <a:t>gardu</a:t>
            </a:r>
            <a:r>
              <a:rPr lang="en-US" sz="1400" dirty="0"/>
              <a:t> </a:t>
            </a:r>
            <a:r>
              <a:rPr lang="en-US" sz="1400" dirty="0" err="1" smtClean="0"/>
              <a:t>induk</a:t>
            </a:r>
            <a:endParaRPr lang="en-US" sz="1400" dirty="0" smtClean="0"/>
          </a:p>
          <a:p>
            <a:pPr marL="909638" indent="-285750"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en-US" sz="1400" dirty="0" smtClean="0"/>
              <a:t>D.35.121.03.040.1</a:t>
            </a:r>
          </a:p>
          <a:p>
            <a:pPr marL="623888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es-ES" sz="1400" dirty="0" err="1"/>
              <a:t>Melaksanakan</a:t>
            </a:r>
            <a:r>
              <a:rPr lang="es-ES" sz="1400" dirty="0"/>
              <a:t> </a:t>
            </a:r>
            <a:r>
              <a:rPr lang="es-ES" sz="1400" dirty="0" err="1" smtClean="0"/>
              <a:t>perencanaan</a:t>
            </a:r>
            <a:r>
              <a:rPr lang="es-ES" sz="1400" dirty="0" smtClean="0"/>
              <a:t> </a:t>
            </a:r>
            <a:r>
              <a:rPr lang="es-ES" sz="1400" dirty="0" err="1" smtClean="0"/>
              <a:t>pembangunan</a:t>
            </a:r>
            <a:r>
              <a:rPr lang="es-ES" sz="1400" dirty="0" smtClean="0"/>
              <a:t> </a:t>
            </a:r>
            <a:r>
              <a:rPr lang="es-ES" sz="1400" dirty="0"/>
              <a:t>dan </a:t>
            </a:r>
            <a:r>
              <a:rPr lang="es-ES" sz="1400" dirty="0" err="1" smtClean="0"/>
              <a:t>pemasangan</a:t>
            </a:r>
            <a:r>
              <a:rPr lang="es-ES" sz="1400" dirty="0" smtClean="0"/>
              <a:t> </a:t>
            </a:r>
            <a:r>
              <a:rPr lang="es-ES" sz="1400" dirty="0" err="1" smtClean="0"/>
              <a:t>proteksi</a:t>
            </a:r>
            <a:r>
              <a:rPr lang="es-ES" sz="1400" dirty="0" smtClean="0"/>
              <a:t> </a:t>
            </a:r>
            <a:r>
              <a:rPr lang="es-ES" sz="1400" dirty="0" err="1"/>
              <a:t>internal</a:t>
            </a:r>
            <a:r>
              <a:rPr lang="es-ES" sz="1400" dirty="0"/>
              <a:t> </a:t>
            </a:r>
            <a:r>
              <a:rPr lang="es-ES" sz="1400" dirty="0" smtClean="0"/>
              <a:t>	</a:t>
            </a:r>
            <a:r>
              <a:rPr lang="es-ES" sz="1400" dirty="0" err="1" smtClean="0"/>
              <a:t>transformator</a:t>
            </a:r>
            <a:r>
              <a:rPr lang="en-US" sz="1400" dirty="0" smtClean="0"/>
              <a:t> </a:t>
            </a:r>
            <a:endParaRPr lang="fi-FI" sz="1400" b="1" dirty="0" smtClean="0"/>
          </a:p>
          <a:p>
            <a:pPr marL="64008" indent="0">
              <a:buNone/>
              <a:tabLst>
                <a:tab pos="400050" algn="l"/>
              </a:tabLst>
            </a:pPr>
            <a:endParaRPr lang="en-US" sz="1400" dirty="0" smtClean="0"/>
          </a:p>
          <a:p>
            <a:pPr marL="623888" indent="0">
              <a:buNone/>
              <a:tabLst>
                <a:tab pos="1085850" algn="l"/>
              </a:tabLst>
            </a:pPr>
            <a:endParaRPr lang="en-US" sz="1400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95536" y="123478"/>
            <a:ext cx="8229600" cy="929258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484632" algn="l" rtl="0" eaLnBrk="1" latinLnBrk="0" hangingPunct="1">
              <a:spcBef>
                <a:spcPct val="0"/>
              </a:spcBef>
              <a:buNone/>
              <a:defRPr kumimoji="0" sz="42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sz="2400" dirty="0" smtClean="0"/>
              <a:t>BIDANG :</a:t>
            </a:r>
            <a:r>
              <a:rPr lang="en-US" sz="2400" dirty="0" smtClean="0"/>
              <a:t> </a:t>
            </a:r>
            <a:r>
              <a:rPr lang="id-ID" sz="2400" dirty="0" smtClean="0"/>
              <a:t> </a:t>
            </a:r>
            <a:r>
              <a:rPr lang="en-US" sz="2400" dirty="0" smtClean="0"/>
              <a:t>TRANSMISI</a:t>
            </a:r>
            <a:endParaRPr lang="id-ID" sz="2400" dirty="0" smtClean="0"/>
          </a:p>
          <a:p>
            <a:pPr algn="ctr"/>
            <a:r>
              <a:rPr lang="id-ID" sz="2400" dirty="0" smtClean="0"/>
              <a:t>SUBBIDANG : </a:t>
            </a:r>
            <a:r>
              <a:rPr lang="en-US" sz="2400" dirty="0" smtClean="0"/>
              <a:t> KONSULTASI PERENCANAAN</a:t>
            </a:r>
            <a:endParaRPr lang="id-ID" sz="2400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7893" y="5896628"/>
            <a:ext cx="1738603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39715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12776"/>
            <a:ext cx="8784976" cy="5040560"/>
          </a:xfrm>
        </p:spPr>
        <p:txBody>
          <a:bodyPr>
            <a:noAutofit/>
          </a:bodyPr>
          <a:lstStyle/>
          <a:p>
            <a:pPr marL="623888" indent="0">
              <a:buNone/>
              <a:tabLst>
                <a:tab pos="1085850" algn="l"/>
              </a:tabLst>
            </a:pPr>
            <a:r>
              <a:rPr lang="sv-SE" sz="1400" b="1" dirty="0" smtClean="0"/>
              <a:t>PILIHAN </a:t>
            </a:r>
            <a:r>
              <a:rPr lang="sv-SE" sz="1400" b="1" dirty="0"/>
              <a:t>(Pilih </a:t>
            </a:r>
            <a:r>
              <a:rPr lang="sv-SE" sz="1400" b="1" dirty="0" smtClean="0"/>
              <a:t>1 </a:t>
            </a:r>
            <a:r>
              <a:rPr lang="sv-SE" sz="1400" b="1" dirty="0"/>
              <a:t>saja)</a:t>
            </a:r>
            <a:endParaRPr lang="en-US" sz="1400" dirty="0" smtClean="0"/>
          </a:p>
          <a:p>
            <a:pPr marL="909638" indent="-285750"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en-US" sz="1400" dirty="0" smtClean="0"/>
              <a:t>D.35.121.03.038.1</a:t>
            </a:r>
          </a:p>
          <a:p>
            <a:pPr marL="623888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en-US" sz="1400" dirty="0" err="1" smtClean="0"/>
              <a:t>Melaksanakan</a:t>
            </a:r>
            <a:r>
              <a:rPr lang="en-US" sz="1400" dirty="0" smtClean="0"/>
              <a:t> </a:t>
            </a:r>
            <a:r>
              <a:rPr lang="en-US" sz="1400" dirty="0" err="1" smtClean="0"/>
              <a:t>perencanaan</a:t>
            </a:r>
            <a:r>
              <a:rPr lang="en-US" sz="1400" dirty="0" smtClean="0"/>
              <a:t> </a:t>
            </a:r>
            <a:r>
              <a:rPr lang="en-US" sz="1400" dirty="0" err="1" smtClean="0"/>
              <a:t>pembangunan</a:t>
            </a:r>
            <a:r>
              <a:rPr lang="en-US" sz="1400" dirty="0" smtClean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 smtClean="0"/>
              <a:t>pemasangan</a:t>
            </a:r>
            <a:r>
              <a:rPr lang="en-US" sz="1400" dirty="0" smtClean="0"/>
              <a:t> </a:t>
            </a:r>
            <a:r>
              <a:rPr lang="en-US" sz="1400" dirty="0" err="1" smtClean="0"/>
              <a:t>kumparan</a:t>
            </a:r>
            <a:r>
              <a:rPr lang="en-US" sz="1400" dirty="0"/>
              <a:t>, inti </a:t>
            </a:r>
            <a:r>
              <a:rPr lang="en-US" sz="1400" dirty="0" err="1"/>
              <a:t>besi</a:t>
            </a:r>
            <a:r>
              <a:rPr lang="en-US" sz="1400" dirty="0"/>
              <a:t> </a:t>
            </a:r>
            <a:r>
              <a:rPr lang="en-US" sz="1400" dirty="0" smtClean="0"/>
              <a:t>	</a:t>
            </a:r>
            <a:r>
              <a:rPr lang="en-US" sz="1400" dirty="0" err="1" smtClean="0"/>
              <a:t>dan</a:t>
            </a:r>
            <a:r>
              <a:rPr lang="en-US" sz="1400" dirty="0" smtClean="0"/>
              <a:t> </a:t>
            </a:r>
            <a:r>
              <a:rPr lang="en-US" sz="1400" dirty="0" err="1" smtClean="0"/>
              <a:t>alat</a:t>
            </a:r>
            <a:r>
              <a:rPr lang="en-US" sz="1400" dirty="0" smtClean="0"/>
              <a:t> </a:t>
            </a:r>
            <a:r>
              <a:rPr lang="en-US" sz="1400" dirty="0" err="1" smtClean="0"/>
              <a:t>bantunya</a:t>
            </a:r>
            <a:r>
              <a:rPr lang="en-US" sz="1400" dirty="0" smtClean="0"/>
              <a:t> </a:t>
            </a:r>
            <a:r>
              <a:rPr lang="en-US" sz="1400" dirty="0" err="1"/>
              <a:t>pada</a:t>
            </a:r>
            <a:r>
              <a:rPr lang="en-US" sz="1400" dirty="0"/>
              <a:t> </a:t>
            </a:r>
            <a:r>
              <a:rPr lang="en-US" sz="1400" dirty="0" err="1"/>
              <a:t>transformator</a:t>
            </a:r>
            <a:r>
              <a:rPr lang="en-US" sz="1400" dirty="0"/>
              <a:t> 	</a:t>
            </a:r>
            <a:endParaRPr lang="en-US" sz="1400" dirty="0" smtClean="0"/>
          </a:p>
          <a:p>
            <a:pPr marL="909638" indent="-285750"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en-US" sz="1400" dirty="0" smtClean="0"/>
              <a:t>D.35.121.03.039.1 </a:t>
            </a:r>
          </a:p>
          <a:p>
            <a:pPr marL="623888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es-ES" sz="1400" dirty="0" err="1" smtClean="0"/>
              <a:t>Melaksanakan</a:t>
            </a:r>
            <a:r>
              <a:rPr lang="es-ES" sz="1400" dirty="0" smtClean="0"/>
              <a:t> </a:t>
            </a:r>
            <a:r>
              <a:rPr lang="es-ES" sz="1400" dirty="0" err="1" smtClean="0"/>
              <a:t>perencanaan</a:t>
            </a:r>
            <a:r>
              <a:rPr lang="es-ES" sz="1400" dirty="0" smtClean="0"/>
              <a:t> </a:t>
            </a:r>
            <a:r>
              <a:rPr lang="es-ES" sz="1400" dirty="0" err="1" smtClean="0"/>
              <a:t>pembangunan</a:t>
            </a:r>
            <a:r>
              <a:rPr lang="es-ES" sz="1400" dirty="0" smtClean="0"/>
              <a:t> </a:t>
            </a:r>
            <a:r>
              <a:rPr lang="es-ES" sz="1400" dirty="0"/>
              <a:t>dan </a:t>
            </a:r>
            <a:r>
              <a:rPr lang="es-ES" sz="1400" dirty="0" err="1" smtClean="0"/>
              <a:t>pemasangan</a:t>
            </a:r>
            <a:r>
              <a:rPr lang="es-ES" sz="1400" dirty="0" smtClean="0"/>
              <a:t> media </a:t>
            </a:r>
            <a:r>
              <a:rPr lang="es-ES" sz="1400" dirty="0" err="1"/>
              <a:t>insulasi</a:t>
            </a:r>
            <a:r>
              <a:rPr lang="es-ES" sz="1400" dirty="0"/>
              <a:t> </a:t>
            </a:r>
            <a:r>
              <a:rPr lang="es-ES" sz="1400" dirty="0" smtClean="0"/>
              <a:t>	</a:t>
            </a:r>
            <a:r>
              <a:rPr lang="es-ES" sz="1400" dirty="0" err="1" smtClean="0"/>
              <a:t>transformator</a:t>
            </a:r>
            <a:endParaRPr lang="es-ES" sz="1400" dirty="0" smtClean="0"/>
          </a:p>
          <a:p>
            <a:pPr marL="909638" indent="-285750">
              <a:tabLst>
                <a:tab pos="1085850" algn="l"/>
              </a:tabLst>
            </a:pPr>
            <a:r>
              <a:rPr lang="es-ES" sz="1400" dirty="0"/>
              <a:t>	</a:t>
            </a:r>
            <a:r>
              <a:rPr lang="es-ES" sz="1400" dirty="0" smtClean="0"/>
              <a:t>D.35.121.03.041.1</a:t>
            </a:r>
          </a:p>
          <a:p>
            <a:pPr marL="623888" indent="0">
              <a:buNone/>
              <a:tabLst>
                <a:tab pos="1085850" algn="l"/>
              </a:tabLst>
            </a:pPr>
            <a:r>
              <a:rPr lang="es-ES" sz="1400" dirty="0"/>
              <a:t>	</a:t>
            </a:r>
            <a:r>
              <a:rPr lang="es-ES" sz="1400" dirty="0" err="1" smtClean="0"/>
              <a:t>Melaksanakan</a:t>
            </a:r>
            <a:r>
              <a:rPr lang="es-ES" sz="1400" dirty="0" smtClean="0"/>
              <a:t> </a:t>
            </a:r>
            <a:r>
              <a:rPr lang="es-ES" sz="1400" dirty="0" err="1" smtClean="0"/>
              <a:t>perencanaan</a:t>
            </a:r>
            <a:r>
              <a:rPr lang="es-ES" sz="1400" dirty="0" smtClean="0"/>
              <a:t> </a:t>
            </a:r>
            <a:r>
              <a:rPr lang="es-ES" sz="1400" dirty="0" err="1" smtClean="0"/>
              <a:t>pembangunan</a:t>
            </a:r>
            <a:r>
              <a:rPr lang="es-ES" sz="1400" dirty="0" smtClean="0"/>
              <a:t> </a:t>
            </a:r>
            <a:r>
              <a:rPr lang="es-ES" sz="1400" dirty="0"/>
              <a:t>dan </a:t>
            </a:r>
            <a:r>
              <a:rPr lang="es-ES" sz="1400" dirty="0" err="1" smtClean="0"/>
              <a:t>pemasangan</a:t>
            </a:r>
            <a:r>
              <a:rPr lang="es-ES" sz="1400" dirty="0" smtClean="0"/>
              <a:t> </a:t>
            </a:r>
            <a:r>
              <a:rPr lang="es-ES" sz="1400" dirty="0" err="1" smtClean="0"/>
              <a:t>proteksi</a:t>
            </a:r>
            <a:r>
              <a:rPr lang="es-ES" sz="1400" dirty="0" smtClean="0"/>
              <a:t> </a:t>
            </a:r>
            <a:r>
              <a:rPr lang="es-ES" sz="1400" dirty="0" err="1"/>
              <a:t>bay</a:t>
            </a:r>
            <a:r>
              <a:rPr lang="es-ES" sz="1400" dirty="0"/>
              <a:t> </a:t>
            </a:r>
            <a:r>
              <a:rPr lang="es-ES" sz="1400" dirty="0" smtClean="0"/>
              <a:t>	</a:t>
            </a:r>
            <a:r>
              <a:rPr lang="es-ES" sz="1400" dirty="0" err="1" smtClean="0"/>
              <a:t>transformator</a:t>
            </a:r>
            <a:endParaRPr lang="es-ES" sz="1400" dirty="0" smtClean="0"/>
          </a:p>
          <a:p>
            <a:pPr marL="368300" indent="0">
              <a:buNone/>
              <a:tabLst>
                <a:tab pos="628650" algn="l"/>
              </a:tabLst>
            </a:pPr>
            <a:endParaRPr lang="en-US" sz="1400" dirty="0" smtClean="0"/>
          </a:p>
          <a:p>
            <a:pPr marL="368300" indent="0">
              <a:buNone/>
              <a:tabLst>
                <a:tab pos="628650" algn="l"/>
              </a:tabLst>
            </a:pPr>
            <a:r>
              <a:rPr lang="en-US" sz="1400" dirty="0" smtClean="0"/>
              <a:t>2</a:t>
            </a:r>
            <a:r>
              <a:rPr lang="en-US" sz="1400" dirty="0"/>
              <a:t>) </a:t>
            </a:r>
            <a:r>
              <a:rPr lang="en-US" sz="1400" dirty="0" smtClean="0"/>
              <a:t>	Surveyor </a:t>
            </a:r>
            <a:r>
              <a:rPr lang="en-US" sz="1400" dirty="0" err="1"/>
              <a:t>Perencanaan</a:t>
            </a:r>
            <a:r>
              <a:rPr lang="en-US" sz="1400" dirty="0"/>
              <a:t> </a:t>
            </a:r>
            <a:r>
              <a:rPr lang="en-US" sz="1400" dirty="0" err="1"/>
              <a:t>pembangunan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pemasangan</a:t>
            </a:r>
            <a:r>
              <a:rPr lang="en-US" sz="1400" dirty="0"/>
              <a:t> Switchgear</a:t>
            </a:r>
            <a:endParaRPr lang="fi-FI" sz="1400" dirty="0"/>
          </a:p>
          <a:p>
            <a:pPr marL="900113" indent="-276225">
              <a:spcBef>
                <a:spcPts val="0"/>
              </a:spcBef>
              <a:buNone/>
            </a:pPr>
            <a:endParaRPr lang="sv-SE" sz="1400" b="1" dirty="0" smtClean="0"/>
          </a:p>
          <a:p>
            <a:pPr marL="900113" indent="-276225">
              <a:spcBef>
                <a:spcPts val="0"/>
              </a:spcBef>
              <a:buNone/>
            </a:pPr>
            <a:r>
              <a:rPr lang="sv-SE" sz="1400" b="1" dirty="0" smtClean="0"/>
              <a:t>INTI</a:t>
            </a:r>
            <a:endParaRPr lang="sv-SE" sz="1400" b="1" dirty="0"/>
          </a:p>
          <a:p>
            <a:pPr marL="1074738" indent="-450850"/>
            <a:r>
              <a:rPr lang="en-US" sz="1400" dirty="0" smtClean="0"/>
              <a:t>D.35.121.03.037.1</a:t>
            </a:r>
          </a:p>
          <a:p>
            <a:pPr marL="623888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en-US" sz="1400" dirty="0" err="1"/>
              <a:t>Melaksanakan</a:t>
            </a:r>
            <a:r>
              <a:rPr lang="en-US" sz="1400" dirty="0"/>
              <a:t> </a:t>
            </a:r>
            <a:r>
              <a:rPr lang="en-US" sz="1400" dirty="0" err="1" smtClean="0"/>
              <a:t>perencanaan</a:t>
            </a:r>
            <a:r>
              <a:rPr lang="en-US" sz="1400" dirty="0" smtClean="0"/>
              <a:t> </a:t>
            </a:r>
            <a:r>
              <a:rPr lang="en-US" sz="1400" dirty="0" err="1" smtClean="0"/>
              <a:t>pembangunan</a:t>
            </a:r>
            <a:r>
              <a:rPr lang="en-US" sz="1400" dirty="0" smtClean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 smtClean="0"/>
              <a:t>pemasangan</a:t>
            </a:r>
            <a:r>
              <a:rPr lang="en-US" sz="1400" dirty="0" smtClean="0"/>
              <a:t> </a:t>
            </a:r>
            <a:r>
              <a:rPr lang="en-US" sz="1400" dirty="0" err="1" smtClean="0"/>
              <a:t>proteksi</a:t>
            </a:r>
            <a:r>
              <a:rPr lang="en-US" sz="1400" dirty="0" smtClean="0"/>
              <a:t> switchgear</a:t>
            </a:r>
          </a:p>
          <a:p>
            <a:pPr marL="909638" indent="-285750"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en-US" sz="1400" dirty="0" smtClean="0"/>
              <a:t>D.35.121.03.042.1</a:t>
            </a:r>
          </a:p>
          <a:p>
            <a:pPr marL="623888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fi-FI" sz="1400" dirty="0"/>
              <a:t>Melaksanakan </a:t>
            </a:r>
            <a:r>
              <a:rPr lang="fi-FI" sz="1400" dirty="0" smtClean="0"/>
              <a:t>perencanaan pembangunan </a:t>
            </a:r>
            <a:r>
              <a:rPr lang="fi-FI" sz="1400" dirty="0"/>
              <a:t>dan </a:t>
            </a:r>
            <a:r>
              <a:rPr lang="fi-FI" sz="1400" dirty="0" smtClean="0"/>
              <a:t>pemasangan peralatan </a:t>
            </a:r>
            <a:r>
              <a:rPr lang="fi-FI" sz="1400" dirty="0"/>
              <a:t>pemutus </a:t>
            </a:r>
            <a:r>
              <a:rPr lang="fi-FI" sz="1400" dirty="0" smtClean="0"/>
              <a:t>	daya</a:t>
            </a:r>
            <a:endParaRPr lang="en-US" sz="1400" dirty="0"/>
          </a:p>
          <a:p>
            <a:pPr marL="623888" indent="0">
              <a:buNone/>
              <a:tabLst>
                <a:tab pos="1085850" algn="l"/>
              </a:tabLst>
            </a:pPr>
            <a:endParaRPr lang="en-US" sz="1400" dirty="0" smtClean="0"/>
          </a:p>
          <a:p>
            <a:pPr marL="623888" indent="0">
              <a:buNone/>
              <a:tabLst>
                <a:tab pos="1085850" algn="l"/>
              </a:tabLst>
            </a:pPr>
            <a:endParaRPr lang="en-US" sz="1400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95536" y="123478"/>
            <a:ext cx="8229600" cy="929258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484632" algn="l" rtl="0" eaLnBrk="1" latinLnBrk="0" hangingPunct="1">
              <a:spcBef>
                <a:spcPct val="0"/>
              </a:spcBef>
              <a:buNone/>
              <a:defRPr kumimoji="0" sz="42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sz="2400" dirty="0" smtClean="0"/>
              <a:t>BIDANG :</a:t>
            </a:r>
            <a:r>
              <a:rPr lang="en-US" sz="2400" dirty="0" smtClean="0"/>
              <a:t> </a:t>
            </a:r>
            <a:r>
              <a:rPr lang="id-ID" sz="2400" dirty="0" smtClean="0"/>
              <a:t> </a:t>
            </a:r>
            <a:r>
              <a:rPr lang="en-US" sz="2400" dirty="0" smtClean="0"/>
              <a:t>TRANSMISI</a:t>
            </a:r>
            <a:endParaRPr lang="id-ID" sz="2400" dirty="0" smtClean="0"/>
          </a:p>
          <a:p>
            <a:pPr algn="ctr"/>
            <a:r>
              <a:rPr lang="id-ID" sz="2400" dirty="0" smtClean="0"/>
              <a:t>SUBBIDANG : </a:t>
            </a:r>
            <a:r>
              <a:rPr lang="en-US" sz="2400" dirty="0" smtClean="0"/>
              <a:t> KONSULTASI PERENCANAAN</a:t>
            </a:r>
            <a:endParaRPr lang="id-ID" sz="2400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7893" y="5896628"/>
            <a:ext cx="1738603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25151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12776"/>
            <a:ext cx="8784976" cy="5040560"/>
          </a:xfrm>
        </p:spPr>
        <p:txBody>
          <a:bodyPr>
            <a:noAutofit/>
          </a:bodyPr>
          <a:lstStyle/>
          <a:p>
            <a:pPr marL="623888" indent="0">
              <a:buNone/>
              <a:tabLst>
                <a:tab pos="1085850" algn="l"/>
              </a:tabLst>
            </a:pPr>
            <a:r>
              <a:rPr lang="sv-SE" sz="1400" b="1" dirty="0" smtClean="0"/>
              <a:t>PILIHAN </a:t>
            </a:r>
            <a:r>
              <a:rPr lang="sv-SE" sz="1400" b="1" dirty="0"/>
              <a:t>(Pilih </a:t>
            </a:r>
            <a:r>
              <a:rPr lang="sv-SE" sz="1400" b="1" dirty="0" smtClean="0"/>
              <a:t>1 </a:t>
            </a:r>
            <a:r>
              <a:rPr lang="sv-SE" sz="1400" b="1" dirty="0"/>
              <a:t>saja)</a:t>
            </a:r>
            <a:endParaRPr lang="en-US" sz="1400" dirty="0" smtClean="0"/>
          </a:p>
          <a:p>
            <a:pPr marL="909638" indent="-285750">
              <a:tabLst>
                <a:tab pos="1085850" algn="l"/>
              </a:tabLst>
            </a:pPr>
            <a:r>
              <a:rPr lang="en-US" sz="1400" dirty="0"/>
              <a:t>	D.35.121.03.043.1</a:t>
            </a:r>
            <a:endParaRPr lang="en-US" sz="1400" dirty="0" smtClean="0"/>
          </a:p>
          <a:p>
            <a:pPr marL="623888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fi-FI" sz="1400" dirty="0"/>
              <a:t>Melaksanakan </a:t>
            </a:r>
            <a:r>
              <a:rPr lang="fi-FI" sz="1400" dirty="0" smtClean="0"/>
              <a:t>perencanaan pembangunan </a:t>
            </a:r>
            <a:r>
              <a:rPr lang="fi-FI" sz="1400" dirty="0"/>
              <a:t>dan </a:t>
            </a:r>
            <a:r>
              <a:rPr lang="fi-FI" sz="1400" dirty="0" smtClean="0"/>
              <a:t>pemasangan peralatan pemisah</a:t>
            </a:r>
            <a:endParaRPr lang="en-US" sz="1400" dirty="0" smtClean="0"/>
          </a:p>
          <a:p>
            <a:pPr marL="909638" indent="-285750">
              <a:tabLst>
                <a:tab pos="1085850" algn="l"/>
              </a:tabLst>
            </a:pPr>
            <a:r>
              <a:rPr lang="en-US" sz="1400" dirty="0"/>
              <a:t>	D.35.121.03.044.1</a:t>
            </a:r>
            <a:endParaRPr lang="en-US" sz="1400" dirty="0" smtClean="0"/>
          </a:p>
          <a:p>
            <a:pPr marL="623888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es-ES" sz="1400" dirty="0" err="1" smtClean="0"/>
              <a:t>Melaksanakan</a:t>
            </a:r>
            <a:r>
              <a:rPr lang="es-ES" sz="1400" dirty="0" smtClean="0"/>
              <a:t> </a:t>
            </a:r>
            <a:r>
              <a:rPr lang="es-ES" sz="1400" dirty="0" err="1" smtClean="0"/>
              <a:t>perencanaan</a:t>
            </a:r>
            <a:r>
              <a:rPr lang="es-ES" sz="1400" dirty="0" smtClean="0"/>
              <a:t> </a:t>
            </a:r>
            <a:r>
              <a:rPr lang="es-ES" sz="1400" dirty="0" err="1" smtClean="0"/>
              <a:t>pembangunan</a:t>
            </a:r>
            <a:r>
              <a:rPr lang="es-ES" sz="1400" dirty="0" smtClean="0"/>
              <a:t> </a:t>
            </a:r>
            <a:r>
              <a:rPr lang="es-ES" sz="1400" dirty="0"/>
              <a:t>dan </a:t>
            </a:r>
            <a:r>
              <a:rPr lang="es-ES" sz="1400" dirty="0" err="1" smtClean="0"/>
              <a:t>pemasangan</a:t>
            </a:r>
            <a:r>
              <a:rPr lang="es-ES" sz="1400" dirty="0" smtClean="0"/>
              <a:t> </a:t>
            </a:r>
            <a:r>
              <a:rPr lang="es-ES" sz="1400" dirty="0" err="1" smtClean="0"/>
              <a:t>transformator</a:t>
            </a:r>
            <a:r>
              <a:rPr lang="es-ES" sz="1400" dirty="0" smtClean="0"/>
              <a:t> </a:t>
            </a:r>
            <a:r>
              <a:rPr lang="es-ES" sz="1400" dirty="0" err="1" smtClean="0"/>
              <a:t>auxilliary</a:t>
            </a:r>
            <a:endParaRPr lang="en-US" sz="1400" dirty="0" smtClean="0"/>
          </a:p>
          <a:p>
            <a:pPr marL="368300" indent="0">
              <a:buNone/>
              <a:tabLst>
                <a:tab pos="628650" algn="l"/>
              </a:tabLst>
            </a:pPr>
            <a:endParaRPr lang="en-US" sz="1400" dirty="0" smtClean="0"/>
          </a:p>
          <a:p>
            <a:pPr marL="368300" indent="0">
              <a:buNone/>
              <a:tabLst>
                <a:tab pos="628650" algn="l"/>
              </a:tabLst>
            </a:pPr>
            <a:r>
              <a:rPr lang="en-US" sz="1400" dirty="0" smtClean="0"/>
              <a:t>2</a:t>
            </a:r>
            <a:r>
              <a:rPr lang="en-US" sz="1400" dirty="0"/>
              <a:t>) 	Surveyor </a:t>
            </a:r>
            <a:r>
              <a:rPr lang="en-US" sz="1400" dirty="0" err="1"/>
              <a:t>Perencanaan</a:t>
            </a:r>
            <a:r>
              <a:rPr lang="en-US" sz="1400" dirty="0"/>
              <a:t> </a:t>
            </a:r>
            <a:r>
              <a:rPr lang="en-US" sz="1400" dirty="0" err="1"/>
              <a:t>pembangunan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pemasangan</a:t>
            </a:r>
            <a:r>
              <a:rPr lang="en-US" sz="1400" dirty="0"/>
              <a:t> </a:t>
            </a:r>
            <a:r>
              <a:rPr lang="en-US" sz="1400" dirty="0" smtClean="0"/>
              <a:t>Common Facility</a:t>
            </a:r>
            <a:endParaRPr lang="sv-SE" sz="1400" b="1" dirty="0" smtClean="0"/>
          </a:p>
          <a:p>
            <a:pPr marL="900113" indent="-276225">
              <a:spcBef>
                <a:spcPts val="0"/>
              </a:spcBef>
              <a:buNone/>
            </a:pPr>
            <a:r>
              <a:rPr lang="sv-SE" sz="1400" b="1" dirty="0" smtClean="0"/>
              <a:t>INTI</a:t>
            </a:r>
            <a:endParaRPr lang="sv-SE" sz="1400" b="1" dirty="0"/>
          </a:p>
          <a:p>
            <a:pPr marL="1074738" indent="-450850"/>
            <a:r>
              <a:rPr lang="en-US" sz="1400" dirty="0"/>
              <a:t>D.35.121.03.046.1</a:t>
            </a:r>
            <a:endParaRPr lang="en-US" sz="1400" dirty="0" smtClean="0"/>
          </a:p>
          <a:p>
            <a:pPr marL="623888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en-US" sz="1400" dirty="0" err="1" smtClean="0"/>
              <a:t>Melaksanakan</a:t>
            </a:r>
            <a:r>
              <a:rPr lang="en-US" sz="1400" dirty="0" smtClean="0"/>
              <a:t> </a:t>
            </a:r>
            <a:r>
              <a:rPr lang="en-US" sz="1400" dirty="0" err="1" smtClean="0"/>
              <a:t>perencanaan</a:t>
            </a:r>
            <a:r>
              <a:rPr lang="en-US" sz="1400" dirty="0" smtClean="0"/>
              <a:t> </a:t>
            </a:r>
            <a:r>
              <a:rPr lang="en-US" sz="1400" dirty="0" err="1" smtClean="0"/>
              <a:t>pembangunan</a:t>
            </a:r>
            <a:r>
              <a:rPr lang="en-US" sz="1400" dirty="0" smtClean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 smtClean="0"/>
              <a:t>pemasangan</a:t>
            </a:r>
            <a:r>
              <a:rPr lang="en-US" sz="1400" dirty="0" smtClean="0"/>
              <a:t> common </a:t>
            </a:r>
            <a:r>
              <a:rPr lang="en-US" sz="1400" dirty="0"/>
              <a:t>facility </a:t>
            </a:r>
            <a:r>
              <a:rPr lang="en-US" sz="1400" dirty="0" smtClean="0"/>
              <a:t>	</a:t>
            </a:r>
            <a:r>
              <a:rPr lang="en-US" sz="1400" dirty="0" err="1" smtClean="0"/>
              <a:t>gardu</a:t>
            </a:r>
            <a:r>
              <a:rPr lang="en-US" sz="1400" dirty="0" smtClean="0"/>
              <a:t> </a:t>
            </a:r>
            <a:r>
              <a:rPr lang="en-US" sz="1400" dirty="0" err="1"/>
              <a:t>induk</a:t>
            </a:r>
            <a:endParaRPr lang="en-US" sz="1400" dirty="0"/>
          </a:p>
          <a:p>
            <a:pPr marL="909638" indent="-285750">
              <a:tabLst>
                <a:tab pos="1085850" algn="l"/>
              </a:tabLst>
            </a:pPr>
            <a:r>
              <a:rPr lang="en-US" sz="1400" dirty="0"/>
              <a:t>	D.35.121.03.047.1</a:t>
            </a:r>
            <a:endParaRPr lang="en-US" sz="1400" dirty="0" smtClean="0"/>
          </a:p>
          <a:p>
            <a:pPr marL="623888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fi-FI" sz="1400" dirty="0"/>
              <a:t>Melaksanakan </a:t>
            </a:r>
            <a:r>
              <a:rPr lang="fi-FI" sz="1400" dirty="0" smtClean="0"/>
              <a:t>perencanaan pembangunan </a:t>
            </a:r>
            <a:r>
              <a:rPr lang="fi-FI" sz="1400" dirty="0"/>
              <a:t>dan </a:t>
            </a:r>
            <a:r>
              <a:rPr lang="fi-FI" sz="1400" dirty="0" smtClean="0"/>
              <a:t>pemasangan SCADA/TEL</a:t>
            </a:r>
            <a:endParaRPr lang="en-US" sz="1400" dirty="0" smtClean="0"/>
          </a:p>
          <a:p>
            <a:pPr marL="623888" indent="0">
              <a:buNone/>
              <a:tabLst>
                <a:tab pos="1085850" algn="l"/>
              </a:tabLst>
            </a:pPr>
            <a:endParaRPr lang="en-US" sz="1400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95536" y="123478"/>
            <a:ext cx="8229600" cy="929258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484632" algn="l" rtl="0" eaLnBrk="1" latinLnBrk="0" hangingPunct="1">
              <a:spcBef>
                <a:spcPct val="0"/>
              </a:spcBef>
              <a:buNone/>
              <a:defRPr kumimoji="0" sz="42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sz="2400" dirty="0" smtClean="0"/>
              <a:t>BIDANG :</a:t>
            </a:r>
            <a:r>
              <a:rPr lang="en-US" sz="2400" dirty="0" smtClean="0"/>
              <a:t> </a:t>
            </a:r>
            <a:r>
              <a:rPr lang="id-ID" sz="2400" dirty="0" smtClean="0"/>
              <a:t> </a:t>
            </a:r>
            <a:r>
              <a:rPr lang="en-US" sz="2400" dirty="0" smtClean="0"/>
              <a:t>TRANSMISI</a:t>
            </a:r>
            <a:endParaRPr lang="id-ID" sz="2400" dirty="0" smtClean="0"/>
          </a:p>
          <a:p>
            <a:pPr algn="ctr"/>
            <a:r>
              <a:rPr lang="id-ID" sz="2400" dirty="0" smtClean="0"/>
              <a:t>SUBBIDANG : </a:t>
            </a:r>
            <a:r>
              <a:rPr lang="en-US" sz="2400" dirty="0" smtClean="0"/>
              <a:t> KONSULTASI PERENCANAAN</a:t>
            </a:r>
            <a:endParaRPr lang="id-ID" sz="2400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7893" y="5896628"/>
            <a:ext cx="1738603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29848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12776"/>
            <a:ext cx="8784976" cy="5040560"/>
          </a:xfrm>
        </p:spPr>
        <p:txBody>
          <a:bodyPr>
            <a:noAutofit/>
          </a:bodyPr>
          <a:lstStyle/>
          <a:p>
            <a:pPr marL="64008" indent="0">
              <a:spcBef>
                <a:spcPts val="0"/>
              </a:spcBef>
              <a:buNone/>
            </a:pPr>
            <a:r>
              <a:rPr lang="sv-SE" sz="1400" b="1" dirty="0"/>
              <a:t>LEVEL 3</a:t>
            </a:r>
          </a:p>
          <a:p>
            <a:pPr marL="64008" indent="0">
              <a:buNone/>
              <a:tabLst>
                <a:tab pos="342900" algn="l"/>
              </a:tabLst>
            </a:pPr>
            <a:r>
              <a:rPr lang="fi-FI" sz="1400" b="1" dirty="0"/>
              <a:t>1. </a:t>
            </a:r>
            <a:r>
              <a:rPr lang="fi-FI" sz="1400" b="1" dirty="0" smtClean="0"/>
              <a:t>	Pelaksana </a:t>
            </a:r>
            <a:r>
              <a:rPr lang="fi-FI" sz="1400" b="1" dirty="0"/>
              <a:t>Utama Konsultansi Perencanaan Jaringan Transmisi</a:t>
            </a:r>
          </a:p>
          <a:p>
            <a:pPr marL="64008" indent="0">
              <a:buNone/>
              <a:tabLst>
                <a:tab pos="342900" algn="l"/>
              </a:tabLst>
            </a:pPr>
            <a:r>
              <a:rPr lang="fi-FI" sz="1400" b="1" dirty="0" smtClean="0"/>
              <a:t>	D.35.121.01.KUALIFIKASI.3.TRAJAR</a:t>
            </a:r>
          </a:p>
          <a:p>
            <a:pPr marL="623888" indent="0">
              <a:buNone/>
              <a:tabLst>
                <a:tab pos="1085850" algn="l"/>
              </a:tabLst>
            </a:pPr>
            <a:r>
              <a:rPr lang="en-US" sz="1400" dirty="0" smtClean="0"/>
              <a:t>1) Surveyor </a:t>
            </a:r>
            <a:r>
              <a:rPr lang="en-US" sz="1400" dirty="0" err="1"/>
              <a:t>Perencanaan</a:t>
            </a:r>
            <a:r>
              <a:rPr lang="en-US" sz="1400" dirty="0"/>
              <a:t> </a:t>
            </a:r>
            <a:r>
              <a:rPr lang="en-US" sz="1400" dirty="0" err="1"/>
              <a:t>pembangunan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pemasangan</a:t>
            </a:r>
            <a:r>
              <a:rPr lang="en-US" sz="1400" dirty="0"/>
              <a:t> Common </a:t>
            </a:r>
            <a:r>
              <a:rPr lang="en-US" sz="1400" dirty="0" smtClean="0"/>
              <a:t>Facility</a:t>
            </a:r>
          </a:p>
          <a:p>
            <a:pPr marL="623888" indent="0">
              <a:buNone/>
              <a:tabLst>
                <a:tab pos="1085850" algn="l"/>
              </a:tabLst>
            </a:pPr>
            <a:endParaRPr lang="fi-FI" sz="1400" b="1" dirty="0" smtClean="0"/>
          </a:p>
          <a:p>
            <a:pPr marL="623888" indent="0">
              <a:buNone/>
              <a:tabLst>
                <a:tab pos="1085850" algn="l"/>
              </a:tabLst>
            </a:pPr>
            <a:r>
              <a:rPr lang="sv-SE" sz="1400" b="1" dirty="0" smtClean="0"/>
              <a:t>INTI </a:t>
            </a:r>
            <a:endParaRPr lang="en-US" sz="1400" dirty="0" smtClean="0"/>
          </a:p>
          <a:p>
            <a:pPr marL="909638" indent="-285750"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en-US" sz="1400" dirty="0" smtClean="0"/>
              <a:t>D.35.121.00.002.1</a:t>
            </a:r>
          </a:p>
          <a:p>
            <a:pPr marL="623888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fi-FI" sz="1400" dirty="0" smtClean="0"/>
              <a:t>Mengkoordinir pekerjaan perencanaan </a:t>
            </a:r>
            <a:r>
              <a:rPr lang="fi-FI" sz="1400" dirty="0"/>
              <a:t>pembangunan </a:t>
            </a:r>
            <a:r>
              <a:rPr lang="fi-FI" sz="1400" dirty="0" smtClean="0"/>
              <a:t>dan pemasangan </a:t>
            </a:r>
            <a:r>
              <a:rPr lang="fi-FI" sz="1400" dirty="0"/>
              <a:t>Transmisi </a:t>
            </a:r>
            <a:r>
              <a:rPr lang="fi-FI" sz="1400" dirty="0" smtClean="0"/>
              <a:t>	Tenaga Listrik </a:t>
            </a:r>
            <a:r>
              <a:rPr lang="en-US" sz="1400" dirty="0"/>
              <a:t>	</a:t>
            </a:r>
            <a:endParaRPr lang="en-US" sz="1400" dirty="0" smtClean="0"/>
          </a:p>
          <a:p>
            <a:pPr marL="900113" indent="-276225">
              <a:spcBef>
                <a:spcPts val="0"/>
              </a:spcBef>
              <a:buNone/>
            </a:pPr>
            <a:endParaRPr lang="sv-SE" sz="1400" b="1" dirty="0" smtClean="0"/>
          </a:p>
          <a:p>
            <a:pPr marL="900113" indent="-276225">
              <a:spcBef>
                <a:spcPts val="0"/>
              </a:spcBef>
              <a:buNone/>
            </a:pPr>
            <a:r>
              <a:rPr lang="sv-SE" sz="1400" b="1" dirty="0"/>
              <a:t>PILIHAN (Pilih 3</a:t>
            </a:r>
            <a:r>
              <a:rPr lang="sv-SE" sz="1400" b="1" dirty="0" smtClean="0"/>
              <a:t> </a:t>
            </a:r>
            <a:r>
              <a:rPr lang="sv-SE" sz="1400" b="1" dirty="0"/>
              <a:t>saja)</a:t>
            </a:r>
          </a:p>
          <a:p>
            <a:pPr marL="1074738" indent="-450850"/>
            <a:r>
              <a:rPr lang="en-US" sz="1400" dirty="0"/>
              <a:t>D.35.121.02.017.1</a:t>
            </a:r>
          </a:p>
          <a:p>
            <a:pPr marL="623888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en-US" sz="1400" dirty="0" err="1" smtClean="0"/>
              <a:t>Mengkoordinir</a:t>
            </a:r>
            <a:r>
              <a:rPr lang="en-US" sz="1400" dirty="0" smtClean="0"/>
              <a:t> </a:t>
            </a:r>
            <a:r>
              <a:rPr lang="en-US" sz="1400" dirty="0" err="1" smtClean="0"/>
              <a:t>pekerjaan</a:t>
            </a:r>
            <a:r>
              <a:rPr lang="en-US" sz="1400" dirty="0" smtClean="0"/>
              <a:t> </a:t>
            </a:r>
            <a:r>
              <a:rPr lang="en-US" sz="1400" dirty="0" err="1" smtClean="0"/>
              <a:t>perencanaan</a:t>
            </a:r>
            <a:r>
              <a:rPr lang="en-US" sz="1400" dirty="0" smtClean="0"/>
              <a:t> </a:t>
            </a:r>
            <a:r>
              <a:rPr lang="en-US" sz="1400" dirty="0" err="1"/>
              <a:t>pembangunan</a:t>
            </a:r>
            <a:r>
              <a:rPr lang="en-US" sz="1400" dirty="0"/>
              <a:t> </a:t>
            </a:r>
            <a:r>
              <a:rPr lang="en-US" sz="1400" dirty="0" err="1" smtClean="0"/>
              <a:t>dan</a:t>
            </a:r>
            <a:r>
              <a:rPr lang="en-US" sz="1400" dirty="0" smtClean="0"/>
              <a:t> </a:t>
            </a:r>
            <a:r>
              <a:rPr lang="en-US" sz="1400" dirty="0" err="1" smtClean="0"/>
              <a:t>pemasangan</a:t>
            </a:r>
            <a:r>
              <a:rPr lang="en-US" sz="1400" dirty="0" smtClean="0"/>
              <a:t> </a:t>
            </a:r>
            <a:r>
              <a:rPr lang="en-US" sz="1400" dirty="0" err="1"/>
              <a:t>pondasi</a:t>
            </a:r>
            <a:r>
              <a:rPr lang="en-US" sz="1400" dirty="0"/>
              <a:t> </a:t>
            </a:r>
            <a:r>
              <a:rPr lang="en-US" sz="1400" dirty="0" smtClean="0"/>
              <a:t>	</a:t>
            </a:r>
            <a:r>
              <a:rPr lang="en-US" sz="1400" dirty="0" err="1" smtClean="0"/>
              <a:t>dan</a:t>
            </a:r>
            <a:r>
              <a:rPr lang="en-US" sz="1400" dirty="0" smtClean="0"/>
              <a:t> </a:t>
            </a:r>
            <a:r>
              <a:rPr lang="en-US" sz="1400" dirty="0" err="1" smtClean="0"/>
              <a:t>tiang</a:t>
            </a:r>
            <a:r>
              <a:rPr lang="en-US" sz="1400" dirty="0" smtClean="0"/>
              <a:t> SUTT </a:t>
            </a:r>
          </a:p>
          <a:p>
            <a:pPr marL="909638" indent="-285750"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en-US" sz="1400" dirty="0" smtClean="0"/>
              <a:t>D.35.121.02.019.1</a:t>
            </a:r>
            <a:endParaRPr lang="en-US" sz="1400" dirty="0"/>
          </a:p>
          <a:p>
            <a:pPr marL="623888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nl-NL" sz="1400" dirty="0" smtClean="0"/>
              <a:t>Mengkoordinir pekerjaan perencanaan </a:t>
            </a:r>
            <a:r>
              <a:rPr lang="nl-NL" sz="1400" dirty="0"/>
              <a:t>pembangunan </a:t>
            </a:r>
            <a:r>
              <a:rPr lang="nl-NL" sz="1400" dirty="0" smtClean="0"/>
              <a:t>dan pemasangan </a:t>
            </a:r>
            <a:r>
              <a:rPr lang="nl-NL" sz="1400" dirty="0"/>
              <a:t>konduktor </a:t>
            </a:r>
            <a:r>
              <a:rPr lang="nl-NL" sz="1400" dirty="0" smtClean="0"/>
              <a:t>	dan aksesoris </a:t>
            </a:r>
            <a:r>
              <a:rPr lang="nl-NL" sz="1400" dirty="0"/>
              <a:t>SUTT </a:t>
            </a:r>
            <a:endParaRPr lang="nl-NL" sz="1400" dirty="0" smtClean="0"/>
          </a:p>
          <a:p>
            <a:pPr marL="909638" indent="-285750">
              <a:tabLst>
                <a:tab pos="1028700" algn="l"/>
              </a:tabLst>
            </a:pPr>
            <a:r>
              <a:rPr lang="nl-NL" sz="1400" b="1" dirty="0" smtClean="0"/>
              <a:t>	 D.35.121.02.018.1</a:t>
            </a:r>
          </a:p>
          <a:p>
            <a:pPr marL="623888" indent="0">
              <a:buNone/>
              <a:tabLst>
                <a:tab pos="1028700" algn="l"/>
              </a:tabLst>
            </a:pPr>
            <a:r>
              <a:rPr lang="nl-NL" sz="1400" b="1" dirty="0"/>
              <a:t>	 Mengkoordinir </a:t>
            </a:r>
            <a:r>
              <a:rPr lang="nl-NL" sz="1400" b="1" dirty="0" smtClean="0"/>
              <a:t>pekerjaan perencanaan </a:t>
            </a:r>
            <a:r>
              <a:rPr lang="nl-NL" sz="1400" b="1" dirty="0"/>
              <a:t>pembangunan </a:t>
            </a:r>
            <a:r>
              <a:rPr lang="nl-NL" sz="1400" b="1" dirty="0" smtClean="0"/>
              <a:t>dan </a:t>
            </a:r>
          </a:p>
          <a:p>
            <a:pPr marL="623888" indent="0">
              <a:buNone/>
              <a:tabLst>
                <a:tab pos="1028700" algn="l"/>
              </a:tabLst>
            </a:pPr>
            <a:r>
              <a:rPr lang="nl-NL" sz="1400" b="1" dirty="0"/>
              <a:t>	</a:t>
            </a:r>
            <a:r>
              <a:rPr lang="nl-NL" sz="1400" b="1" dirty="0" smtClean="0"/>
              <a:t> pemasangan </a:t>
            </a:r>
            <a:r>
              <a:rPr lang="nl-NL" sz="1400" b="1" dirty="0"/>
              <a:t>pondasi dan </a:t>
            </a:r>
            <a:r>
              <a:rPr lang="nl-NL" sz="1400" b="1" dirty="0" smtClean="0"/>
              <a:t>tiang SUTET</a:t>
            </a:r>
          </a:p>
          <a:p>
            <a:pPr marL="1284542" lvl="1">
              <a:tabLst>
                <a:tab pos="1028700" algn="l"/>
              </a:tabLst>
            </a:pPr>
            <a:endParaRPr lang="fi-FI" sz="1000" b="1" dirty="0" smtClean="0"/>
          </a:p>
          <a:p>
            <a:pPr marL="64008" indent="0">
              <a:buNone/>
              <a:tabLst>
                <a:tab pos="342900" algn="l"/>
              </a:tabLst>
            </a:pPr>
            <a:endParaRPr lang="en-US" sz="1400" b="1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95536" y="123478"/>
            <a:ext cx="8229600" cy="929258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484632" algn="l" rtl="0" eaLnBrk="1" latinLnBrk="0" hangingPunct="1">
              <a:spcBef>
                <a:spcPct val="0"/>
              </a:spcBef>
              <a:buNone/>
              <a:defRPr kumimoji="0" sz="42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sz="2400" dirty="0" smtClean="0"/>
              <a:t>BIDANG :</a:t>
            </a:r>
            <a:r>
              <a:rPr lang="en-US" sz="2400" dirty="0" smtClean="0"/>
              <a:t> </a:t>
            </a:r>
            <a:r>
              <a:rPr lang="id-ID" sz="2400" dirty="0" smtClean="0"/>
              <a:t> </a:t>
            </a:r>
            <a:r>
              <a:rPr lang="en-US" sz="2400" dirty="0" smtClean="0"/>
              <a:t>TRANSMISI</a:t>
            </a:r>
            <a:endParaRPr lang="id-ID" sz="2400" dirty="0" smtClean="0"/>
          </a:p>
          <a:p>
            <a:pPr algn="ctr"/>
            <a:r>
              <a:rPr lang="id-ID" sz="2400" dirty="0" smtClean="0"/>
              <a:t>SUBBIDANG : </a:t>
            </a:r>
            <a:r>
              <a:rPr lang="en-US" sz="2400" dirty="0" smtClean="0"/>
              <a:t> KONSULTASI PERENCANAAN</a:t>
            </a:r>
            <a:endParaRPr lang="id-ID" sz="2400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7893" y="5896628"/>
            <a:ext cx="1738603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7554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12776"/>
            <a:ext cx="8784976" cy="5040560"/>
          </a:xfrm>
        </p:spPr>
        <p:txBody>
          <a:bodyPr>
            <a:noAutofit/>
          </a:bodyPr>
          <a:lstStyle/>
          <a:p>
            <a:pPr marL="909638" indent="-285750">
              <a:tabLst>
                <a:tab pos="1085850" algn="l"/>
              </a:tabLst>
            </a:pPr>
            <a:r>
              <a:rPr lang="nl-NL" sz="1400" b="1" dirty="0"/>
              <a:t>	</a:t>
            </a:r>
            <a:r>
              <a:rPr lang="nl-NL" sz="1400" dirty="0"/>
              <a:t>D.35.121.02.018.1</a:t>
            </a:r>
          </a:p>
          <a:p>
            <a:pPr marL="623888" indent="0">
              <a:buNone/>
              <a:tabLst>
                <a:tab pos="1028700" algn="l"/>
              </a:tabLst>
            </a:pPr>
            <a:r>
              <a:rPr lang="nl-NL" sz="1400" dirty="0"/>
              <a:t>	 Mengkoordinir pekerjaan perencanaan pembangunan dan </a:t>
            </a:r>
          </a:p>
          <a:p>
            <a:pPr marL="623888" indent="0">
              <a:buNone/>
              <a:tabLst>
                <a:tab pos="1028700" algn="l"/>
              </a:tabLst>
            </a:pPr>
            <a:r>
              <a:rPr lang="nl-NL" sz="1400" dirty="0"/>
              <a:t>	 pemasangan pondasi dan tiang SUTET</a:t>
            </a:r>
          </a:p>
          <a:p>
            <a:pPr marL="909638" indent="-285750"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en-US" sz="1400" dirty="0" smtClean="0"/>
              <a:t>D.35.121.02.020.1 </a:t>
            </a:r>
            <a:endParaRPr lang="en-US" sz="1400" dirty="0"/>
          </a:p>
          <a:p>
            <a:pPr marL="623888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nl-NL" sz="1400" dirty="0" smtClean="0"/>
              <a:t>Mengkoordinir pekerjaan perencanaan </a:t>
            </a:r>
            <a:r>
              <a:rPr lang="nl-NL" sz="1400" dirty="0"/>
              <a:t>pembangunan </a:t>
            </a:r>
            <a:r>
              <a:rPr lang="nl-NL" sz="1400" dirty="0" smtClean="0"/>
              <a:t>dan pemasangan </a:t>
            </a:r>
            <a:r>
              <a:rPr lang="nl-NL" sz="1400" dirty="0"/>
              <a:t>konduktor </a:t>
            </a:r>
            <a:r>
              <a:rPr lang="nl-NL" sz="1400" dirty="0" smtClean="0"/>
              <a:t>	dan aksesoris </a:t>
            </a:r>
            <a:r>
              <a:rPr lang="nl-NL" sz="1400" dirty="0"/>
              <a:t>SUTET </a:t>
            </a:r>
            <a:endParaRPr lang="nl-NL" sz="1400" dirty="0" smtClean="0"/>
          </a:p>
          <a:p>
            <a:pPr marL="623888" indent="0">
              <a:buNone/>
              <a:tabLst>
                <a:tab pos="1085850" algn="l"/>
              </a:tabLst>
            </a:pPr>
            <a:endParaRPr lang="en-US" sz="1400" dirty="0" smtClean="0"/>
          </a:p>
          <a:p>
            <a:pPr marL="623888" indent="0">
              <a:buNone/>
              <a:tabLst>
                <a:tab pos="1085850" algn="l"/>
              </a:tabLst>
            </a:pPr>
            <a:r>
              <a:rPr lang="en-US" sz="1400" dirty="0" smtClean="0"/>
              <a:t>2) 	</a:t>
            </a:r>
            <a:r>
              <a:rPr lang="nl-NL" sz="1400" dirty="0" smtClean="0"/>
              <a:t>Konsultan </a:t>
            </a:r>
            <a:r>
              <a:rPr lang="nl-NL" sz="1400" dirty="0"/>
              <a:t>Perencana pembangunan dan pemasangan </a:t>
            </a:r>
            <a:r>
              <a:rPr lang="nl-NL" sz="1400" dirty="0" smtClean="0"/>
              <a:t>SKTT dan/atau </a:t>
            </a:r>
            <a:r>
              <a:rPr lang="nl-NL" sz="1400" dirty="0"/>
              <a:t>SKLT</a:t>
            </a:r>
            <a:endParaRPr lang="nl-NL" sz="1400" dirty="0" smtClean="0"/>
          </a:p>
          <a:p>
            <a:pPr marL="623888" indent="0">
              <a:buNone/>
              <a:tabLst>
                <a:tab pos="1085850" algn="l"/>
              </a:tabLst>
            </a:pPr>
            <a:endParaRPr lang="nl-NL" sz="1400" b="1" dirty="0"/>
          </a:p>
          <a:p>
            <a:pPr marL="623888" indent="0">
              <a:buNone/>
              <a:tabLst>
                <a:tab pos="1085850" algn="l"/>
              </a:tabLst>
            </a:pPr>
            <a:r>
              <a:rPr lang="nl-NL" sz="1400" b="1" dirty="0" smtClean="0"/>
              <a:t>	</a:t>
            </a:r>
            <a:r>
              <a:rPr lang="sv-SE" sz="1400" b="1" dirty="0"/>
              <a:t>INTI </a:t>
            </a:r>
            <a:endParaRPr lang="en-US" sz="1400" dirty="0"/>
          </a:p>
          <a:p>
            <a:pPr marL="909638" indent="-285750">
              <a:tabLst>
                <a:tab pos="1085850" algn="l"/>
              </a:tabLst>
            </a:pPr>
            <a:r>
              <a:rPr lang="en-US" sz="1400" dirty="0"/>
              <a:t>	D.35.121.00.002.1 </a:t>
            </a:r>
          </a:p>
          <a:p>
            <a:pPr marL="623888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fi-FI" sz="1400" dirty="0"/>
              <a:t>Mengkoordinir </a:t>
            </a:r>
            <a:r>
              <a:rPr lang="fi-FI" sz="1400" dirty="0" smtClean="0"/>
              <a:t>pekerjaan perencanaan </a:t>
            </a:r>
            <a:r>
              <a:rPr lang="fi-FI" sz="1400" dirty="0"/>
              <a:t>pembangunan </a:t>
            </a:r>
            <a:r>
              <a:rPr lang="fi-FI" sz="1400" dirty="0" smtClean="0"/>
              <a:t>dan pemasangan </a:t>
            </a:r>
            <a:r>
              <a:rPr lang="fi-FI" sz="1400" dirty="0"/>
              <a:t>Transmisi </a:t>
            </a:r>
            <a:r>
              <a:rPr lang="fi-FI" sz="1400" dirty="0" smtClean="0"/>
              <a:t>	Tenaga Listrik</a:t>
            </a:r>
            <a:endParaRPr lang="en-US" sz="1400" dirty="0" smtClean="0"/>
          </a:p>
          <a:p>
            <a:pPr marL="623888" indent="0">
              <a:buNone/>
              <a:tabLst>
                <a:tab pos="1085850" algn="l"/>
              </a:tabLst>
            </a:pPr>
            <a:endParaRPr lang="sv-SE" sz="1400" b="1" dirty="0"/>
          </a:p>
          <a:p>
            <a:pPr marL="900113" indent="-276225">
              <a:spcBef>
                <a:spcPts val="0"/>
              </a:spcBef>
              <a:buNone/>
              <a:tabLst>
                <a:tab pos="1085850" algn="l"/>
              </a:tabLst>
            </a:pPr>
            <a:r>
              <a:rPr lang="sv-SE" sz="1400" b="1" dirty="0" smtClean="0"/>
              <a:t>		PILIHAN </a:t>
            </a:r>
            <a:r>
              <a:rPr lang="sv-SE" sz="1400" b="1" dirty="0"/>
              <a:t>(Pilih 3 saja)</a:t>
            </a:r>
          </a:p>
          <a:p>
            <a:pPr marL="1074738" indent="-450850"/>
            <a:r>
              <a:rPr lang="en-US" sz="1400" dirty="0"/>
              <a:t>D.35.121.02.021.1</a:t>
            </a:r>
          </a:p>
          <a:p>
            <a:pPr marL="623888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en-US" sz="1400" dirty="0" err="1"/>
              <a:t>Mengkoordinir</a:t>
            </a:r>
            <a:r>
              <a:rPr lang="en-US" sz="1400" dirty="0"/>
              <a:t> </a:t>
            </a:r>
            <a:r>
              <a:rPr lang="en-US" sz="1400" dirty="0" err="1" smtClean="0"/>
              <a:t>pekerjaan</a:t>
            </a:r>
            <a:r>
              <a:rPr lang="en-US" sz="1400" dirty="0" smtClean="0"/>
              <a:t> </a:t>
            </a:r>
            <a:r>
              <a:rPr lang="en-US" sz="1400" dirty="0" err="1" smtClean="0"/>
              <a:t>perencanaan</a:t>
            </a:r>
            <a:r>
              <a:rPr lang="en-US" sz="1400" dirty="0" smtClean="0"/>
              <a:t> </a:t>
            </a:r>
            <a:r>
              <a:rPr lang="en-US" sz="1400" dirty="0" err="1"/>
              <a:t>pembangunan</a:t>
            </a:r>
            <a:r>
              <a:rPr lang="en-US" sz="1400" dirty="0"/>
              <a:t> </a:t>
            </a:r>
            <a:r>
              <a:rPr lang="en-US" sz="1400" dirty="0" err="1" smtClean="0"/>
              <a:t>dan</a:t>
            </a:r>
            <a:r>
              <a:rPr lang="en-US" sz="1400" dirty="0" smtClean="0"/>
              <a:t> </a:t>
            </a:r>
            <a:r>
              <a:rPr lang="en-US" sz="1400" dirty="0" err="1" smtClean="0"/>
              <a:t>pemasangan</a:t>
            </a:r>
            <a:r>
              <a:rPr lang="en-US" sz="1400" dirty="0" smtClean="0"/>
              <a:t> </a:t>
            </a:r>
            <a:r>
              <a:rPr lang="en-US" sz="1400" dirty="0" err="1"/>
              <a:t>Jalur</a:t>
            </a:r>
            <a:r>
              <a:rPr lang="en-US" sz="1400" dirty="0"/>
              <a:t> SKTT</a:t>
            </a:r>
          </a:p>
          <a:p>
            <a:pPr marL="623888" indent="0">
              <a:buNone/>
              <a:tabLst>
                <a:tab pos="1085850" algn="l"/>
              </a:tabLst>
            </a:pPr>
            <a:endParaRPr lang="nl-NL" sz="1400" b="1" dirty="0" smtClean="0"/>
          </a:p>
          <a:p>
            <a:pPr marL="998792" lvl="1" indent="0">
              <a:buNone/>
              <a:tabLst>
                <a:tab pos="1028700" algn="l"/>
              </a:tabLst>
            </a:pPr>
            <a:endParaRPr lang="fi-FI" sz="1000" b="1" dirty="0"/>
          </a:p>
          <a:p>
            <a:pPr marL="998792" lvl="1" indent="0">
              <a:buNone/>
              <a:tabLst>
                <a:tab pos="1028700" algn="l"/>
              </a:tabLst>
            </a:pPr>
            <a:endParaRPr lang="fi-FI" sz="1000" b="1" dirty="0" smtClean="0"/>
          </a:p>
          <a:p>
            <a:pPr marL="998792" lvl="1" indent="0">
              <a:buNone/>
              <a:tabLst>
                <a:tab pos="1028700" algn="l"/>
              </a:tabLst>
            </a:pPr>
            <a:endParaRPr lang="fi-FI" sz="1000" b="1" dirty="0" smtClean="0"/>
          </a:p>
          <a:p>
            <a:pPr marL="64008" indent="0">
              <a:buNone/>
              <a:tabLst>
                <a:tab pos="342900" algn="l"/>
              </a:tabLst>
            </a:pPr>
            <a:endParaRPr lang="en-US" sz="1400" b="1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95536" y="123478"/>
            <a:ext cx="8229600" cy="929258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484632" algn="l" rtl="0" eaLnBrk="1" latinLnBrk="0" hangingPunct="1">
              <a:spcBef>
                <a:spcPct val="0"/>
              </a:spcBef>
              <a:buNone/>
              <a:defRPr kumimoji="0" sz="42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sz="2400" dirty="0" smtClean="0"/>
              <a:t>BIDANG :</a:t>
            </a:r>
            <a:r>
              <a:rPr lang="en-US" sz="2400" dirty="0" smtClean="0"/>
              <a:t> </a:t>
            </a:r>
            <a:r>
              <a:rPr lang="id-ID" sz="2400" dirty="0" smtClean="0"/>
              <a:t> </a:t>
            </a:r>
            <a:r>
              <a:rPr lang="en-US" sz="2400" dirty="0" smtClean="0"/>
              <a:t>TRANSMISI</a:t>
            </a:r>
            <a:endParaRPr lang="id-ID" sz="2400" dirty="0" smtClean="0"/>
          </a:p>
          <a:p>
            <a:pPr algn="ctr"/>
            <a:r>
              <a:rPr lang="id-ID" sz="2400" dirty="0" smtClean="0"/>
              <a:t>SUBBIDANG : </a:t>
            </a:r>
            <a:r>
              <a:rPr lang="en-US" sz="2400" dirty="0" smtClean="0"/>
              <a:t> KONSULTASI PERENCANAAN</a:t>
            </a:r>
            <a:endParaRPr lang="id-ID" sz="2400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7893" y="5896628"/>
            <a:ext cx="1738603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73667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1698</TotalTime>
  <Words>197</Words>
  <Application>Microsoft Office PowerPoint</Application>
  <PresentationFormat>On-screen Show (4:3)</PresentationFormat>
  <Paragraphs>327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Century Gothic</vt:lpstr>
      <vt:lpstr>Verdana</vt:lpstr>
      <vt:lpstr>Wingdings 2</vt:lpstr>
      <vt:lpstr>Verve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sandi rezakie</cp:lastModifiedBy>
  <cp:revision>168</cp:revision>
  <dcterms:created xsi:type="dcterms:W3CDTF">2019-10-01T02:48:07Z</dcterms:created>
  <dcterms:modified xsi:type="dcterms:W3CDTF">2021-04-29T07:20:36Z</dcterms:modified>
</cp:coreProperties>
</file>