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sldIdLst>
    <p:sldId id="256" r:id="rId2"/>
    <p:sldId id="263" r:id="rId3"/>
    <p:sldId id="264" r:id="rId4"/>
    <p:sldId id="265" r:id="rId5"/>
    <p:sldId id="282" r:id="rId6"/>
    <p:sldId id="266" r:id="rId7"/>
    <p:sldId id="267" r:id="rId8"/>
    <p:sldId id="268" r:id="rId9"/>
    <p:sldId id="269" r:id="rId10"/>
    <p:sldId id="270" r:id="rId11"/>
    <p:sldId id="283" r:id="rId12"/>
    <p:sldId id="271" r:id="rId13"/>
    <p:sldId id="272" r:id="rId14"/>
    <p:sldId id="273" r:id="rId15"/>
    <p:sldId id="274" r:id="rId16"/>
    <p:sldId id="275" r:id="rId17"/>
    <p:sldId id="287" r:id="rId18"/>
    <p:sldId id="277" r:id="rId19"/>
    <p:sldId id="285" r:id="rId20"/>
    <p:sldId id="286" r:id="rId21"/>
    <p:sldId id="278" r:id="rId2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 autoAdjust="0"/>
    <p:restoredTop sz="94737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03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4077072"/>
            <a:ext cx="756084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27584" y="4149080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b="1" dirty="0" smtClean="0"/>
              <a:t>BIDANG </a:t>
            </a:r>
            <a:r>
              <a:rPr lang="en-US" sz="2400" b="1" dirty="0" smtClean="0"/>
              <a:t> TRANSMISI</a:t>
            </a:r>
            <a:endParaRPr lang="id-ID" sz="2400" b="1" dirty="0" smtClean="0"/>
          </a:p>
          <a:p>
            <a:pPr algn="ctr"/>
            <a:r>
              <a:rPr lang="id-ID" sz="2400" b="1" dirty="0" smtClean="0"/>
              <a:t>SUBBIDANG </a:t>
            </a:r>
            <a:r>
              <a:rPr lang="en-US" sz="2400" b="1" dirty="0" smtClean="0"/>
              <a:t> KONSULTASI PENGAWASAN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629" y="1340768"/>
            <a:ext cx="5070925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986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98" y="1124744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endParaRPr lang="sv-SE" sz="1400" b="1" dirty="0" smtClean="0"/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2. </a:t>
            </a:r>
            <a:r>
              <a:rPr lang="fi-FI" sz="1400" b="1" dirty="0"/>
              <a:t>	Konsultan Pengawas pembangunan dan pemasangan SKTT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	dan/atau </a:t>
            </a:r>
            <a:r>
              <a:rPr lang="fi-FI" sz="1400" b="1" dirty="0"/>
              <a:t>SKLT</a:t>
            </a:r>
          </a:p>
          <a:p>
            <a:pPr marL="64008" indent="0">
              <a:buNone/>
            </a:pPr>
            <a:r>
              <a:rPr lang="en-US" sz="1400" b="1" dirty="0" smtClean="0"/>
              <a:t>      </a:t>
            </a:r>
            <a:r>
              <a:rPr lang="en-US" sz="1400" b="1" dirty="0"/>
              <a:t>D.35.121.01.KUALIFIKASI.3.TRAJAR </a:t>
            </a:r>
            <a:endParaRPr lang="en-US" sz="1400" b="1" dirty="0" smtClean="0"/>
          </a:p>
          <a:p>
            <a:pPr marL="342900" indent="0">
              <a:buNone/>
            </a:pPr>
            <a:r>
              <a:rPr lang="en-US" sz="1400" dirty="0"/>
              <a:t>2. </a:t>
            </a:r>
            <a:r>
              <a:rPr lang="en-US" sz="1400" dirty="0" err="1"/>
              <a:t>Konsultan</a:t>
            </a:r>
            <a:r>
              <a:rPr lang="en-US" sz="1400" dirty="0"/>
              <a:t> </a:t>
            </a:r>
            <a:r>
              <a:rPr lang="en-US" sz="1400" dirty="0" err="1"/>
              <a:t>Pengawas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smtClean="0"/>
              <a:t>SKTT </a:t>
            </a:r>
            <a:r>
              <a:rPr lang="en-US" sz="1400" dirty="0" err="1" smtClean="0"/>
              <a:t>dan</a:t>
            </a:r>
            <a:r>
              <a:rPr lang="en-US" sz="1400" dirty="0" smtClean="0"/>
              <a:t>/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/>
              <a:t>SKLT</a:t>
            </a:r>
          </a:p>
          <a:p>
            <a:pPr marL="342900" indent="0">
              <a:buNone/>
            </a:pPr>
            <a:endParaRPr lang="en-US" sz="1400" dirty="0" smtClean="0"/>
          </a:p>
          <a:p>
            <a:pPr marL="711200" indent="0">
              <a:buNone/>
            </a:pPr>
            <a:r>
              <a:rPr lang="en-US" sz="1400" b="1" dirty="0" smtClean="0"/>
              <a:t>INTI </a:t>
            </a:r>
            <a:r>
              <a:rPr lang="en-US" sz="1400" b="1" dirty="0"/>
              <a:t>TERDIRI </a:t>
            </a:r>
            <a:r>
              <a:rPr lang="fi-FI" sz="1400" b="1" dirty="0"/>
              <a:t>1 (SATU) UNIT </a:t>
            </a:r>
            <a:r>
              <a:rPr lang="fi-FI" sz="1400" b="1" dirty="0" smtClean="0"/>
              <a:t>KOMPETENSI</a:t>
            </a:r>
          </a:p>
          <a:p>
            <a:pPr marL="711200" indent="0">
              <a:buNone/>
            </a:pPr>
            <a:endParaRPr lang="fi-FI" sz="1400" b="1" dirty="0"/>
          </a:p>
          <a:p>
            <a:pPr marL="1085850" indent="-374650"/>
            <a:r>
              <a:rPr lang="en-US" sz="1400" dirty="0" smtClean="0"/>
              <a:t>D.35.121.00.070.1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pengawasan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/>
              <a:t>Transmisi</a:t>
            </a:r>
            <a:r>
              <a:rPr lang="en-US" sz="1400" dirty="0"/>
              <a:t> </a:t>
            </a:r>
            <a:r>
              <a:rPr lang="en-US" sz="1400" dirty="0" smtClean="0"/>
              <a:t>	</a:t>
            </a:r>
            <a:r>
              <a:rPr lang="en-US" sz="1400" dirty="0" err="1" smtClean="0"/>
              <a:t>TenagaListrik</a:t>
            </a:r>
            <a:endParaRPr lang="en-US" sz="1400" dirty="0"/>
          </a:p>
          <a:p>
            <a:pPr marL="711200" indent="0">
              <a:buNone/>
            </a:pPr>
            <a:endParaRPr lang="en-US" sz="1400" dirty="0" smtClean="0"/>
          </a:p>
          <a:p>
            <a:pPr marL="711200" indent="0">
              <a:buNone/>
            </a:pPr>
            <a:r>
              <a:rPr lang="en-US" sz="1400" b="1" dirty="0" smtClean="0"/>
              <a:t>PILIHAN </a:t>
            </a:r>
            <a:r>
              <a:rPr lang="sv-SE" sz="1400" b="1" dirty="0"/>
              <a:t>TERDIRI 2 (DUA) UNIT </a:t>
            </a:r>
            <a:r>
              <a:rPr lang="sv-SE" sz="1400" b="1" dirty="0" smtClean="0"/>
              <a:t>KOMPETENSI</a:t>
            </a:r>
            <a:endParaRPr lang="en-US" sz="1400" dirty="0" smtClean="0"/>
          </a:p>
          <a:p>
            <a:pPr marL="1074738" indent="-363538"/>
            <a:r>
              <a:rPr lang="en-US" sz="1400" dirty="0"/>
              <a:t>D.35.121.02.089.1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 smtClean="0"/>
              <a:t>	Mengkoordinir pekerjaan pengawasan </a:t>
            </a:r>
            <a:r>
              <a:rPr lang="sv-SE" sz="1400" dirty="0"/>
              <a:t>pembangunan </a:t>
            </a:r>
            <a:r>
              <a:rPr lang="sv-SE" sz="1400" dirty="0" smtClean="0"/>
              <a:t>dan pemasangan </a:t>
            </a:r>
            <a:r>
              <a:rPr lang="sv-SE" sz="1400" dirty="0"/>
              <a:t>Jalur </a:t>
            </a:r>
            <a:r>
              <a:rPr lang="sv-SE" sz="1400" dirty="0" smtClean="0"/>
              <a:t>SKTT</a:t>
            </a:r>
          </a:p>
          <a:p>
            <a:pPr marL="996950" indent="-285750">
              <a:tabLst>
                <a:tab pos="1085850" algn="l"/>
              </a:tabLst>
            </a:pPr>
            <a:r>
              <a:rPr lang="sv-SE" sz="1400" dirty="0"/>
              <a:t> </a:t>
            </a:r>
            <a:r>
              <a:rPr lang="sv-SE" sz="1400" dirty="0" smtClean="0"/>
              <a:t> </a:t>
            </a:r>
            <a:r>
              <a:rPr lang="en-US" sz="1400" dirty="0"/>
              <a:t>D.35.121.02.091.1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s-ES" sz="1400" dirty="0" smtClean="0"/>
              <a:t>	</a:t>
            </a:r>
            <a:r>
              <a:rPr lang="es-ES" sz="1400" dirty="0" err="1" smtClean="0"/>
              <a:t>Mengkoordinir</a:t>
            </a:r>
            <a:r>
              <a:rPr lang="es-ES" sz="1400" dirty="0" smtClean="0"/>
              <a:t> 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 smtClean="0"/>
              <a:t>pengawasan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minyak</a:t>
            </a:r>
            <a:r>
              <a:rPr lang="es-ES" sz="1400" dirty="0"/>
              <a:t> </a:t>
            </a:r>
            <a:r>
              <a:rPr lang="es-ES" sz="1400" dirty="0" smtClean="0"/>
              <a:t>	</a:t>
            </a:r>
            <a:r>
              <a:rPr lang="es-ES" sz="1400" dirty="0" err="1" smtClean="0"/>
              <a:t>insulasi</a:t>
            </a:r>
            <a:r>
              <a:rPr lang="es-ES" sz="1400" dirty="0" smtClean="0"/>
              <a:t> dan </a:t>
            </a:r>
            <a:r>
              <a:rPr lang="es-ES" sz="1400" dirty="0" err="1"/>
              <a:t>tangki</a:t>
            </a:r>
            <a:r>
              <a:rPr lang="es-ES" sz="1400" dirty="0"/>
              <a:t> </a:t>
            </a:r>
            <a:r>
              <a:rPr lang="es-ES" sz="1400" dirty="0" err="1" smtClean="0"/>
              <a:t>ekspansi</a:t>
            </a:r>
            <a:endParaRPr lang="es-ES" sz="1400" dirty="0" smtClean="0"/>
          </a:p>
          <a:p>
            <a:pPr marL="1085850" indent="-374650">
              <a:tabLst>
                <a:tab pos="1085850" algn="l"/>
              </a:tabLst>
            </a:pPr>
            <a:r>
              <a:rPr lang="es-ES" sz="1400" dirty="0" smtClean="0"/>
              <a:t>D.35.121.02.092.1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s-ES" sz="1400" dirty="0" smtClean="0"/>
              <a:t>	</a:t>
            </a:r>
            <a:r>
              <a:rPr lang="es-ES" sz="1400" dirty="0" err="1" smtClean="0"/>
              <a:t>Mengkoordinir</a:t>
            </a:r>
            <a:r>
              <a:rPr lang="es-ES" sz="1400" dirty="0" smtClean="0"/>
              <a:t>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 smtClean="0"/>
              <a:t>pengawasan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cross</a:t>
            </a:r>
            <a:r>
              <a:rPr lang="es-ES" sz="1400" dirty="0"/>
              <a:t> </a:t>
            </a:r>
            <a:r>
              <a:rPr lang="es-ES" sz="1400" dirty="0" smtClean="0"/>
              <a:t>	</a:t>
            </a:r>
            <a:r>
              <a:rPr lang="es-ES" sz="1400" dirty="0" err="1" smtClean="0"/>
              <a:t>bounding</a:t>
            </a:r>
            <a:r>
              <a:rPr lang="es-ES" sz="1400" dirty="0" smtClean="0"/>
              <a:t>, </a:t>
            </a:r>
            <a:r>
              <a:rPr lang="es-ES" sz="1400" dirty="0" err="1" smtClean="0"/>
              <a:t>sealing</a:t>
            </a:r>
            <a:r>
              <a:rPr lang="es-ES" sz="1400" dirty="0" smtClean="0"/>
              <a:t> </a:t>
            </a:r>
            <a:r>
              <a:rPr lang="es-ES" sz="1400" dirty="0" err="1"/>
              <a:t>end</a:t>
            </a:r>
            <a:r>
              <a:rPr lang="es-ES" sz="1400" dirty="0"/>
              <a:t> dan </a:t>
            </a:r>
            <a:r>
              <a:rPr lang="es-ES" sz="1400" dirty="0" err="1" smtClean="0"/>
              <a:t>sambungan</a:t>
            </a:r>
            <a:r>
              <a:rPr lang="es-ES" sz="1400" dirty="0" smtClean="0"/>
              <a:t> SKTT</a:t>
            </a:r>
          </a:p>
          <a:p>
            <a:pPr marL="996950" indent="-285750">
              <a:tabLst>
                <a:tab pos="1085850" algn="l"/>
              </a:tabLst>
            </a:pPr>
            <a:endParaRPr lang="es-E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315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98" y="1124744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endParaRPr lang="sv-SE" sz="1400" b="1" dirty="0" smtClean="0"/>
          </a:p>
          <a:p>
            <a:pPr marL="711200" indent="0">
              <a:buNone/>
            </a:pPr>
            <a:r>
              <a:rPr lang="en-US" sz="1400" b="1" dirty="0"/>
              <a:t>PILIHAN </a:t>
            </a:r>
            <a:r>
              <a:rPr lang="sv-SE" sz="1400" b="1" dirty="0"/>
              <a:t>TERDIRI 2 (DUA) UNIT KOMPETENSI</a:t>
            </a:r>
            <a:endParaRPr lang="en-US" sz="1400" dirty="0"/>
          </a:p>
          <a:p>
            <a:pPr marL="1074738" indent="-363538"/>
            <a:r>
              <a:rPr lang="en-US" sz="1400" dirty="0"/>
              <a:t>D.35.121.02.090.1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Mengkoordinir </a:t>
            </a:r>
            <a:r>
              <a:rPr lang="sv-SE" sz="1400" dirty="0" smtClean="0"/>
              <a:t>pekerjaan pengawasan </a:t>
            </a:r>
            <a:r>
              <a:rPr lang="sv-SE" sz="1400" dirty="0"/>
              <a:t>pembangunan pemasangan Jalur SKLT</a:t>
            </a:r>
          </a:p>
          <a:p>
            <a:pPr marL="996950" indent="-285750">
              <a:tabLst>
                <a:tab pos="1085850" algn="l"/>
              </a:tabLst>
            </a:pPr>
            <a:r>
              <a:rPr lang="sv-SE" sz="1400" dirty="0" smtClean="0"/>
              <a:t>  </a:t>
            </a:r>
            <a:r>
              <a:rPr lang="en-US" sz="1400" dirty="0"/>
              <a:t>D.35.121.02.093.1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s-ES" sz="1400" dirty="0"/>
              <a:t>	</a:t>
            </a:r>
            <a:r>
              <a:rPr lang="es-ES" sz="1400" dirty="0" err="1"/>
              <a:t>Mengkoordinir</a:t>
            </a:r>
            <a:r>
              <a:rPr lang="es-ES" sz="1400" dirty="0"/>
              <a:t>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 smtClean="0"/>
              <a:t>pengawasan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cross</a:t>
            </a:r>
            <a:r>
              <a:rPr lang="es-ES" sz="1400" dirty="0"/>
              <a:t> </a:t>
            </a:r>
            <a:r>
              <a:rPr lang="es-ES" sz="1400" dirty="0" smtClean="0"/>
              <a:t>	</a:t>
            </a:r>
            <a:r>
              <a:rPr lang="es-ES" sz="1400" dirty="0" err="1" smtClean="0"/>
              <a:t>bounding</a:t>
            </a:r>
            <a:r>
              <a:rPr lang="es-ES" sz="1400" dirty="0" smtClean="0"/>
              <a:t>, </a:t>
            </a:r>
            <a:r>
              <a:rPr lang="es-ES" sz="1400" dirty="0" err="1" smtClean="0"/>
              <a:t>sealing</a:t>
            </a:r>
            <a:r>
              <a:rPr lang="es-ES" sz="1400" dirty="0" smtClean="0"/>
              <a:t> </a:t>
            </a:r>
            <a:r>
              <a:rPr lang="es-ES" sz="1400" dirty="0" err="1"/>
              <a:t>end</a:t>
            </a:r>
            <a:r>
              <a:rPr lang="es-ES" sz="1400" dirty="0"/>
              <a:t> dan </a:t>
            </a:r>
            <a:r>
              <a:rPr lang="es-ES" sz="1400" dirty="0" err="1" smtClean="0"/>
              <a:t>sambungan</a:t>
            </a:r>
            <a:r>
              <a:rPr lang="es-ES" sz="1400" dirty="0" smtClean="0"/>
              <a:t> SKLT</a:t>
            </a:r>
            <a:endParaRPr lang="es-ES" sz="1400" dirty="0"/>
          </a:p>
          <a:p>
            <a:pPr marL="1085850" indent="-374650">
              <a:tabLst>
                <a:tab pos="1085850" algn="l"/>
              </a:tabLst>
            </a:pPr>
            <a:r>
              <a:rPr lang="es-ES" sz="1400" dirty="0"/>
              <a:t>D.35.121.02.094.1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s-ES" sz="1400" dirty="0"/>
              <a:t>	</a:t>
            </a:r>
            <a:r>
              <a:rPr lang="nn-NO" sz="1400" dirty="0"/>
              <a:t>Mengkoordinir </a:t>
            </a:r>
            <a:r>
              <a:rPr lang="nn-NO" sz="1400" dirty="0" smtClean="0"/>
              <a:t>pekerjaan pengawasan </a:t>
            </a:r>
            <a:r>
              <a:rPr lang="nn-NO" sz="1400" dirty="0"/>
              <a:t>pembangunan pemasangan proteksi minyak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nn-NO" sz="1400" dirty="0" smtClean="0"/>
              <a:t>	kabel SKTT</a:t>
            </a:r>
          </a:p>
          <a:p>
            <a:pPr marL="996950" indent="-285750">
              <a:tabLst>
                <a:tab pos="1085850" algn="l"/>
              </a:tabLst>
            </a:pPr>
            <a:r>
              <a:rPr lang="nn-NO" sz="1400" dirty="0"/>
              <a:t>	</a:t>
            </a:r>
            <a:r>
              <a:rPr lang="nn-NO" sz="1400" dirty="0" smtClean="0"/>
              <a:t>D.35.121.02.095.1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nn-NO" sz="1400" dirty="0"/>
              <a:t>	Mengkoordinir </a:t>
            </a:r>
            <a:r>
              <a:rPr lang="nn-NO" sz="1400" dirty="0" smtClean="0"/>
              <a:t>pekerjaan pengawasan </a:t>
            </a:r>
            <a:r>
              <a:rPr lang="nn-NO" sz="1400" dirty="0"/>
              <a:t>pembangunan </a:t>
            </a:r>
            <a:r>
              <a:rPr lang="nn-NO" sz="1400" dirty="0" smtClean="0"/>
              <a:t>dan pemasangan </a:t>
            </a:r>
            <a:r>
              <a:rPr lang="nn-NO" sz="1400" dirty="0"/>
              <a:t>proteksi </a:t>
            </a:r>
            <a:r>
              <a:rPr lang="nn-NO" sz="1400" dirty="0" smtClean="0"/>
              <a:t>	</a:t>
            </a:r>
            <a:r>
              <a:rPr lang="nn-NO" sz="1400" dirty="0"/>
              <a:t>minyak kabel </a:t>
            </a:r>
            <a:r>
              <a:rPr lang="nn-NO" sz="1400" dirty="0" smtClean="0"/>
              <a:t>SKLT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nn-NO" sz="1400" dirty="0"/>
          </a:p>
          <a:p>
            <a:pPr marL="996950" indent="-285750">
              <a:tabLst>
                <a:tab pos="1085850" algn="l"/>
              </a:tabLst>
            </a:pPr>
            <a:endParaRPr lang="es-E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22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84976" cy="540060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685800" algn="l"/>
              </a:tabLst>
            </a:pPr>
            <a:r>
              <a:rPr lang="sv-SE" sz="1400" dirty="0" smtClean="0"/>
              <a:t>     Pelaksana </a:t>
            </a:r>
            <a:r>
              <a:rPr lang="sv-SE" sz="1400" dirty="0"/>
              <a:t>Utama Konsultansi Pengawasan Gardu </a:t>
            </a:r>
            <a:r>
              <a:rPr lang="sv-SE" sz="1400" dirty="0" smtClean="0"/>
              <a:t>Induk</a:t>
            </a:r>
          </a:p>
          <a:p>
            <a:pPr marL="64008" indent="0">
              <a:buNone/>
              <a:tabLst>
                <a:tab pos="285750" algn="l"/>
              </a:tabLst>
            </a:pPr>
            <a:r>
              <a:rPr lang="sv-SE" sz="1400" dirty="0" smtClean="0"/>
              <a:t>	 D.35.121.01.KUALIFIKASI.3.TRAGID</a:t>
            </a:r>
            <a:r>
              <a:rPr lang="sv-SE" sz="1400" dirty="0"/>
              <a:t>	</a:t>
            </a:r>
          </a:p>
          <a:p>
            <a:pPr marL="64008" indent="0">
              <a:buNone/>
              <a:tabLst>
                <a:tab pos="285750" algn="l"/>
                <a:tab pos="685800" algn="l"/>
              </a:tabLst>
            </a:pPr>
            <a:r>
              <a:rPr lang="es-ES" sz="1400" b="1" dirty="0" smtClean="0"/>
              <a:t>1</a:t>
            </a:r>
            <a:r>
              <a:rPr lang="es-ES" sz="1400" dirty="0"/>
              <a:t>. </a:t>
            </a:r>
            <a:r>
              <a:rPr lang="es-ES" sz="1400" dirty="0" err="1"/>
              <a:t>Konsultan</a:t>
            </a:r>
            <a:r>
              <a:rPr lang="es-ES" sz="1400" dirty="0"/>
              <a:t> </a:t>
            </a:r>
            <a:r>
              <a:rPr lang="es-ES" sz="1400" dirty="0" err="1"/>
              <a:t>Pengawas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GI </a:t>
            </a:r>
            <a:r>
              <a:rPr lang="es-ES" sz="1400" dirty="0" smtClean="0"/>
              <a:t>dan/</a:t>
            </a:r>
            <a:r>
              <a:rPr lang="es-ES" sz="1400" dirty="0" err="1" smtClean="0"/>
              <a:t>atau</a:t>
            </a:r>
            <a:r>
              <a:rPr lang="es-ES" sz="1400" dirty="0" smtClean="0"/>
              <a:t> GITET</a:t>
            </a:r>
            <a:endParaRPr lang="es-ES" sz="1400" dirty="0"/>
          </a:p>
          <a:p>
            <a:pPr marL="368300" indent="0">
              <a:buNone/>
              <a:tabLst>
                <a:tab pos="711200" algn="l"/>
              </a:tabLst>
            </a:pPr>
            <a:endParaRPr lang="sv-SE" sz="1400" b="1" dirty="0" smtClean="0"/>
          </a:p>
          <a:p>
            <a:pPr marL="1074738" indent="-363538">
              <a:spcBef>
                <a:spcPts val="0"/>
              </a:spcBef>
              <a:buNone/>
            </a:pPr>
            <a:r>
              <a:rPr lang="en-US" sz="1400" b="1" dirty="0"/>
              <a:t>INTI TERDIRI </a:t>
            </a:r>
            <a:r>
              <a:rPr lang="fi-FI" sz="1400" b="1" dirty="0"/>
              <a:t>1 (SATU) UNIT </a:t>
            </a:r>
            <a:r>
              <a:rPr lang="fi-FI" sz="1400" b="1" dirty="0" smtClean="0"/>
              <a:t>KOMPETENSI</a:t>
            </a:r>
          </a:p>
          <a:p>
            <a:pPr marL="1074738" indent="-363538">
              <a:spcBef>
                <a:spcPts val="0"/>
              </a:spcBef>
            </a:pPr>
            <a:r>
              <a:rPr lang="fi-FI" sz="1400" dirty="0" smtClean="0"/>
              <a:t>D.35.121.00.070.1 </a:t>
            </a:r>
          </a:p>
          <a:p>
            <a:pPr marL="1074738" indent="-363538">
              <a:spcBef>
                <a:spcPts val="0"/>
              </a:spcBef>
              <a:buNone/>
            </a:pPr>
            <a:r>
              <a:rPr lang="fi-FI" sz="1400" dirty="0"/>
              <a:t>	</a:t>
            </a:r>
            <a:r>
              <a:rPr lang="fi-FI" sz="1400" dirty="0" smtClean="0"/>
              <a:t>Mengkoordinir pekerjaan pengawasan </a:t>
            </a:r>
            <a:r>
              <a:rPr lang="fi-FI" sz="1400" dirty="0"/>
              <a:t>pembangunan </a:t>
            </a:r>
            <a:r>
              <a:rPr lang="fi-FI" sz="1400" dirty="0" smtClean="0"/>
              <a:t>dan pemasangan </a:t>
            </a:r>
            <a:r>
              <a:rPr lang="fi-FI" sz="1400" dirty="0"/>
              <a:t>Transmisi </a:t>
            </a:r>
            <a:r>
              <a:rPr lang="fi-FI" sz="1400" dirty="0" smtClean="0"/>
              <a:t>Tenaga Listrik</a:t>
            </a:r>
            <a:r>
              <a:rPr lang="fi-FI" sz="1400" b="1" dirty="0"/>
              <a:t>	</a:t>
            </a:r>
            <a:endParaRPr lang="sv-SE" sz="1400" b="1" dirty="0"/>
          </a:p>
          <a:p>
            <a:pPr marL="711200" indent="0">
              <a:buNone/>
            </a:pPr>
            <a:r>
              <a:rPr lang="en-US" sz="1400" b="1" dirty="0" smtClean="0"/>
              <a:t>PILIHAN </a:t>
            </a:r>
            <a:r>
              <a:rPr lang="sv-SE" sz="1400" b="1" dirty="0"/>
              <a:t>TERDIRI </a:t>
            </a:r>
            <a:r>
              <a:rPr lang="sv-SE" sz="1400" b="1" dirty="0" smtClean="0"/>
              <a:t>3 (TIGA) </a:t>
            </a:r>
            <a:r>
              <a:rPr lang="sv-SE" sz="1400" b="1" dirty="0"/>
              <a:t>UNIT </a:t>
            </a:r>
            <a:r>
              <a:rPr lang="sv-SE" sz="1400" b="1" dirty="0" smtClean="0"/>
              <a:t>KOMPETENSI</a:t>
            </a:r>
          </a:p>
          <a:p>
            <a:pPr marL="1074738" indent="-363538"/>
            <a:r>
              <a:rPr lang="en-US" sz="1400" dirty="0"/>
              <a:t>D.35.121.03.116.1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/>
              <a:t>pekerjaan</a:t>
            </a:r>
            <a:r>
              <a:rPr lang="en-US" sz="1400" dirty="0"/>
              <a:t> </a:t>
            </a:r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/>
              <a:t>Transmisi</a:t>
            </a:r>
            <a:r>
              <a:rPr lang="en-US" sz="1400" dirty="0"/>
              <a:t> 	Tenaga </a:t>
            </a:r>
            <a:r>
              <a:rPr lang="en-US" sz="1400" dirty="0" err="1" smtClean="0"/>
              <a:t>Listrik</a:t>
            </a:r>
            <a:endParaRPr lang="en-US" sz="1400" dirty="0"/>
          </a:p>
          <a:p>
            <a:pPr marL="996950" indent="-285750">
              <a:tabLst>
                <a:tab pos="1085850" algn="l"/>
              </a:tabLst>
            </a:pPr>
            <a:r>
              <a:rPr lang="sv-SE" sz="1400" dirty="0" smtClean="0"/>
              <a:t>	D.35.121.03.118.1 </a:t>
            </a:r>
            <a:r>
              <a:rPr lang="sv-SE" sz="1400" dirty="0"/>
              <a:t>	</a:t>
            </a:r>
            <a:endParaRPr lang="sv-SE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Mengkoordinir </a:t>
            </a:r>
            <a:r>
              <a:rPr lang="sv-SE" sz="1400" dirty="0" smtClean="0"/>
              <a:t>pekerjaan pengawasan </a:t>
            </a:r>
            <a:r>
              <a:rPr lang="sv-SE" sz="1400" dirty="0"/>
              <a:t>pembangunan </a:t>
            </a:r>
            <a:r>
              <a:rPr lang="sv-SE" sz="1400" dirty="0" smtClean="0"/>
              <a:t>dan pemasangan </a:t>
            </a:r>
            <a:r>
              <a:rPr lang="sv-SE" sz="1400" dirty="0"/>
              <a:t>proteksi </a:t>
            </a:r>
            <a:r>
              <a:rPr lang="sv-SE" sz="1400" dirty="0" smtClean="0"/>
              <a:t>	internal transformator</a:t>
            </a:r>
            <a:endParaRPr lang="sv-SE" sz="1400" dirty="0"/>
          </a:p>
          <a:p>
            <a:pPr marL="996950" indent="-285750">
              <a:tabLst>
                <a:tab pos="1085850" algn="l"/>
              </a:tabLst>
            </a:pPr>
            <a:r>
              <a:rPr lang="sv-SE" sz="1400" dirty="0" smtClean="0"/>
              <a:t>	D.35.121.03.117.1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Mengkoordinir </a:t>
            </a:r>
            <a:r>
              <a:rPr lang="sv-SE" sz="1400" dirty="0" smtClean="0"/>
              <a:t>pekerjaan pengawasan </a:t>
            </a:r>
            <a:r>
              <a:rPr lang="sv-SE" sz="1400" dirty="0"/>
              <a:t>pembangunan </a:t>
            </a:r>
            <a:r>
              <a:rPr lang="sv-SE" sz="1400" dirty="0" smtClean="0"/>
              <a:t>dan pemasangan </a:t>
            </a:r>
            <a:r>
              <a:rPr lang="sv-SE" sz="1400" dirty="0"/>
              <a:t>media </a:t>
            </a:r>
            <a:r>
              <a:rPr lang="sv-SE" sz="1400" dirty="0" smtClean="0"/>
              <a:t>	insulasi transformator</a:t>
            </a:r>
          </a:p>
          <a:p>
            <a:pPr marL="996950" indent="-285750">
              <a:tabLst>
                <a:tab pos="1085850" algn="l"/>
              </a:tabLst>
            </a:pPr>
            <a:r>
              <a:rPr lang="sv-SE" sz="1400" dirty="0"/>
              <a:t>	D.35.121.03.119.1 </a:t>
            </a:r>
            <a:endParaRPr lang="sv-SE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Mengkoordinir </a:t>
            </a:r>
            <a:r>
              <a:rPr lang="sv-SE" sz="1400" dirty="0" smtClean="0"/>
              <a:t>pekerjaan pengawasan </a:t>
            </a:r>
            <a:r>
              <a:rPr lang="sv-SE" sz="1400" dirty="0"/>
              <a:t>pembangunan </a:t>
            </a:r>
            <a:r>
              <a:rPr lang="sv-SE" sz="1400" dirty="0" smtClean="0"/>
              <a:t>dan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 smtClean="0"/>
              <a:t>	pemasangan proteksi </a:t>
            </a:r>
            <a:r>
              <a:rPr lang="sv-SE" sz="1400" dirty="0"/>
              <a:t>bay </a:t>
            </a:r>
            <a:r>
              <a:rPr lang="sv-SE" sz="1400" dirty="0" smtClean="0"/>
              <a:t>transformator 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  <a:p>
            <a:pPr marL="368300" indent="0">
              <a:buNone/>
            </a:pPr>
            <a:endParaRPr lang="sv-SE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207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285750" indent="0">
              <a:buNone/>
              <a:tabLst>
                <a:tab pos="571500" algn="l"/>
              </a:tabLst>
            </a:pPr>
            <a:r>
              <a:rPr lang="fi-FI" sz="1400" b="1" dirty="0"/>
              <a:t>2. </a:t>
            </a:r>
            <a:r>
              <a:rPr lang="fi-FI" sz="1400" b="1" dirty="0" smtClean="0"/>
              <a:t>	Konsultan </a:t>
            </a:r>
            <a:r>
              <a:rPr lang="fi-FI" sz="1400" b="1" dirty="0"/>
              <a:t>Pengawas pembangunan dan pemasangan Switchgear</a:t>
            </a:r>
            <a:endParaRPr lang="en-US" sz="1400" dirty="0"/>
          </a:p>
          <a:p>
            <a:pPr marL="1074738" indent="-363538">
              <a:spcBef>
                <a:spcPts val="0"/>
              </a:spcBef>
              <a:buNone/>
            </a:pPr>
            <a:endParaRPr lang="en-US" sz="1400" b="1" dirty="0" smtClean="0"/>
          </a:p>
          <a:p>
            <a:pPr marL="1074738" indent="-363538">
              <a:spcBef>
                <a:spcPts val="0"/>
              </a:spcBef>
              <a:buNone/>
            </a:pPr>
            <a:r>
              <a:rPr lang="en-US" sz="1400" b="1" dirty="0" smtClean="0"/>
              <a:t>INTI </a:t>
            </a:r>
            <a:r>
              <a:rPr lang="en-US" sz="1400" b="1" dirty="0"/>
              <a:t>TERDIRI </a:t>
            </a:r>
            <a:r>
              <a:rPr lang="fi-FI" sz="1400" b="1" dirty="0"/>
              <a:t>1 (SATU) UNIT KOMPETENSI</a:t>
            </a:r>
            <a:endParaRPr lang="sv-SE" sz="1400" b="1" dirty="0"/>
          </a:p>
          <a:p>
            <a:pPr marL="1074738" indent="-363538"/>
            <a:r>
              <a:rPr lang="en-US" sz="1400" dirty="0"/>
              <a:t>D.35.121.00.070.1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pengawasan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/>
              <a:t>Transmisi</a:t>
            </a:r>
            <a:r>
              <a:rPr lang="en-US" sz="1400" dirty="0"/>
              <a:t> </a:t>
            </a:r>
            <a:r>
              <a:rPr lang="en-US" sz="1400" dirty="0" smtClean="0"/>
              <a:t>	Tenaga </a:t>
            </a:r>
            <a:r>
              <a:rPr lang="en-US" sz="1400" dirty="0" err="1" smtClean="0"/>
              <a:t>Listrik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b="1" dirty="0"/>
              <a:t>PILIHAN </a:t>
            </a:r>
            <a:r>
              <a:rPr lang="sv-SE" sz="1400" b="1" dirty="0"/>
              <a:t>TERDIRI </a:t>
            </a:r>
            <a:r>
              <a:rPr lang="sv-SE" sz="1400" b="1" dirty="0" smtClean="0"/>
              <a:t>3 (TIGA) </a:t>
            </a:r>
            <a:r>
              <a:rPr lang="sv-SE" sz="1400" b="1" dirty="0"/>
              <a:t>UNIT KOMPETENSI</a:t>
            </a:r>
            <a:endParaRPr lang="en-US" sz="1400" dirty="0"/>
          </a:p>
          <a:p>
            <a:pPr marL="996950" indent="-285750"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D.35.121.03.123.1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pengawasan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/>
              <a:t>proteksi</a:t>
            </a:r>
            <a:r>
              <a:rPr lang="en-US" sz="1400" dirty="0"/>
              <a:t> </a:t>
            </a:r>
            <a:r>
              <a:rPr lang="en-US" sz="1400" dirty="0" smtClean="0"/>
              <a:t>	switchgear</a:t>
            </a:r>
          </a:p>
          <a:p>
            <a:pPr marL="996950" indent="-285750"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D.35.121.03.120.1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s-ES" sz="1400" dirty="0" err="1"/>
              <a:t>Mengkoordinir</a:t>
            </a:r>
            <a:r>
              <a:rPr lang="es-ES" sz="1400" dirty="0"/>
              <a:t>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 smtClean="0"/>
              <a:t>pengawasan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peralatan</a:t>
            </a:r>
            <a:r>
              <a:rPr lang="es-ES" sz="1400" dirty="0"/>
              <a:t> </a:t>
            </a:r>
            <a:r>
              <a:rPr lang="es-ES" sz="1400" dirty="0" smtClean="0"/>
              <a:t>	</a:t>
            </a:r>
            <a:r>
              <a:rPr lang="es-ES" sz="1400" dirty="0" err="1" smtClean="0"/>
              <a:t>pemutus</a:t>
            </a:r>
            <a:r>
              <a:rPr lang="es-ES" sz="1400" dirty="0" smtClean="0"/>
              <a:t> </a:t>
            </a:r>
            <a:r>
              <a:rPr lang="es-ES" sz="1400" dirty="0" err="1" smtClean="0"/>
              <a:t>daya</a:t>
            </a:r>
            <a:endParaRPr lang="es-ES" sz="1400" dirty="0" smtClean="0"/>
          </a:p>
          <a:p>
            <a:pPr marL="996950" indent="-285750">
              <a:tabLst>
                <a:tab pos="1085850" algn="l"/>
              </a:tabLst>
            </a:pPr>
            <a:r>
              <a:rPr lang="es-ES" sz="1400" dirty="0"/>
              <a:t>	</a:t>
            </a:r>
            <a:r>
              <a:rPr lang="es-ES" sz="1400" dirty="0" smtClean="0"/>
              <a:t>D.35.121.03.121.1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s-ES" sz="1400" dirty="0"/>
              <a:t>	</a:t>
            </a:r>
            <a:r>
              <a:rPr lang="es-ES" sz="1400" dirty="0" err="1"/>
              <a:t>Mengkoordinir</a:t>
            </a:r>
            <a:r>
              <a:rPr lang="es-ES" sz="1400" dirty="0"/>
              <a:t>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 smtClean="0"/>
              <a:t>pengawasan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peralatan</a:t>
            </a:r>
            <a:r>
              <a:rPr lang="es-ES" sz="1400" dirty="0"/>
              <a:t> </a:t>
            </a:r>
            <a:r>
              <a:rPr lang="es-ES" sz="1400" dirty="0" smtClean="0"/>
              <a:t>	</a:t>
            </a:r>
            <a:r>
              <a:rPr lang="es-ES" sz="1400" dirty="0" err="1" smtClean="0"/>
              <a:t>pemisah</a:t>
            </a:r>
            <a:endParaRPr lang="es-ES" sz="1400" dirty="0" smtClean="0"/>
          </a:p>
          <a:p>
            <a:pPr marL="996950" indent="-285750">
              <a:tabLst>
                <a:tab pos="1085850" algn="l"/>
              </a:tabLst>
            </a:pPr>
            <a:r>
              <a:rPr lang="es-ES" sz="1400" dirty="0"/>
              <a:t>	</a:t>
            </a:r>
            <a:r>
              <a:rPr lang="es-ES" sz="1400" dirty="0" smtClean="0"/>
              <a:t>D.35.121.03.122.1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s-ES" sz="1400" dirty="0"/>
              <a:t>	</a:t>
            </a:r>
            <a:r>
              <a:rPr lang="es-ES" sz="1400" dirty="0" err="1" smtClean="0"/>
              <a:t>Mengkoordinir</a:t>
            </a:r>
            <a:r>
              <a:rPr lang="es-ES" sz="1400" dirty="0" smtClean="0"/>
              <a:t>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 smtClean="0"/>
              <a:t>pengawasan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endParaRPr lang="es-E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s-ES" sz="1400" dirty="0" smtClean="0"/>
              <a:t>	</a:t>
            </a:r>
            <a:r>
              <a:rPr lang="es-ES" sz="1400" dirty="0" err="1" smtClean="0"/>
              <a:t>transformator</a:t>
            </a:r>
            <a:r>
              <a:rPr lang="es-ES" sz="1400" dirty="0" smtClean="0"/>
              <a:t> </a:t>
            </a:r>
            <a:r>
              <a:rPr lang="es-ES" sz="1400" dirty="0" err="1" smtClean="0"/>
              <a:t>auxilliary</a:t>
            </a:r>
            <a:endParaRPr lang="es-E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910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285750" indent="0">
              <a:buNone/>
              <a:tabLst>
                <a:tab pos="571500" algn="l"/>
              </a:tabLst>
            </a:pPr>
            <a:r>
              <a:rPr lang="fi-FI" sz="1400" b="1" dirty="0" smtClean="0"/>
              <a:t>2. 	</a:t>
            </a:r>
            <a:r>
              <a:rPr lang="fi-FI" sz="1400" b="1" dirty="0" smtClean="0"/>
              <a:t>Konsultan Pengawas pembangunan dan pemasangan Common Facility </a:t>
            </a:r>
            <a:endParaRPr lang="fi-FI" sz="1400" b="1" dirty="0" smtClean="0"/>
          </a:p>
          <a:p>
            <a:pPr marL="285750" indent="0">
              <a:buNone/>
              <a:tabLst>
                <a:tab pos="571500" algn="l"/>
              </a:tabLst>
            </a:pPr>
            <a:r>
              <a:rPr lang="en-US" sz="1400" dirty="0" smtClean="0"/>
              <a:t>	</a:t>
            </a:r>
          </a:p>
          <a:p>
            <a:pPr marL="1074738" indent="-363538">
              <a:spcBef>
                <a:spcPts val="0"/>
              </a:spcBef>
              <a:buNone/>
            </a:pPr>
            <a:r>
              <a:rPr lang="en-US" sz="1400" b="1" dirty="0"/>
              <a:t>	INTI TERDIRI </a:t>
            </a:r>
            <a:r>
              <a:rPr lang="fi-FI" sz="1400" b="1" dirty="0"/>
              <a:t>1 (SATU) UNIT KOMPETENSI</a:t>
            </a:r>
            <a:endParaRPr lang="sv-SE" sz="1400" b="1" dirty="0"/>
          </a:p>
          <a:p>
            <a:pPr marL="1074738" indent="-363538"/>
            <a:r>
              <a:rPr lang="en-US" sz="1400" dirty="0"/>
              <a:t> D.35.121.00.070.1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pengawasan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/>
              <a:t>Transmisi</a:t>
            </a:r>
            <a:r>
              <a:rPr lang="en-US" sz="1400" dirty="0"/>
              <a:t> </a:t>
            </a:r>
            <a:r>
              <a:rPr lang="en-US" sz="1400" dirty="0" smtClean="0"/>
              <a:t>	Tenaga </a:t>
            </a:r>
            <a:r>
              <a:rPr lang="en-US" sz="1400" dirty="0" err="1" smtClean="0"/>
              <a:t>Listrik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b="1" dirty="0"/>
              <a:t>PILIHAN </a:t>
            </a:r>
            <a:r>
              <a:rPr lang="sv-SE" sz="1400" b="1" dirty="0"/>
              <a:t>TERDIRI 3 (TIGA) UNIT KOMPETENSI</a:t>
            </a:r>
            <a:endParaRPr lang="en-US" sz="1400" dirty="0"/>
          </a:p>
          <a:p>
            <a:pPr marL="996950" indent="-285750">
              <a:tabLst>
                <a:tab pos="1085850" algn="l"/>
              </a:tabLst>
            </a:pPr>
            <a:r>
              <a:rPr lang="en-US" sz="1400" dirty="0"/>
              <a:t>	 </a:t>
            </a:r>
            <a:r>
              <a:rPr lang="en-US" sz="1400" dirty="0" smtClean="0"/>
              <a:t>D.35.121.03.124.1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pengawasan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/>
              <a:t>common </a:t>
            </a:r>
            <a:r>
              <a:rPr lang="en-US" sz="1400" dirty="0" smtClean="0"/>
              <a:t>	facility </a:t>
            </a:r>
            <a:r>
              <a:rPr lang="en-US" sz="1400" dirty="0" err="1" smtClean="0"/>
              <a:t>gardu</a:t>
            </a:r>
            <a:r>
              <a:rPr lang="en-US" sz="1400" dirty="0" smtClean="0"/>
              <a:t> </a:t>
            </a:r>
            <a:r>
              <a:rPr lang="en-US" sz="1400" dirty="0" err="1" smtClean="0"/>
              <a:t>induk</a:t>
            </a:r>
            <a:endParaRPr lang="en-US" sz="1400" dirty="0" smtClean="0"/>
          </a:p>
          <a:p>
            <a:pPr marL="996950" indent="-285750"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D.35.121.03.125.1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pengawasan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/>
              <a:t>SCADA/TEL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441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</a:t>
            </a:r>
            <a:r>
              <a:rPr lang="sv-SE" sz="1400" b="1" dirty="0" smtClean="0"/>
              <a:t>4</a:t>
            </a:r>
            <a:endParaRPr lang="sv-SE" sz="1400" b="1" dirty="0"/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/>
              <a:t>1. 	Analis Muda Konsultansi Pengawasan Jaringan Transmisi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	D.35.121.01.KUALIFIKASI.4.TRAJAR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/>
              <a:t>	</a:t>
            </a:r>
            <a:endParaRPr lang="fi-FI" sz="1400" b="1" dirty="0" smtClean="0"/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/>
              <a:t>	</a:t>
            </a:r>
            <a:r>
              <a:rPr lang="en-US" sz="1400" dirty="0"/>
              <a:t> 1) Supervisor </a:t>
            </a:r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 smtClean="0"/>
              <a:t>Jaringan</a:t>
            </a:r>
            <a:endParaRPr lang="en-US" sz="1400" dirty="0" smtClean="0"/>
          </a:p>
          <a:p>
            <a:pPr marL="1074738" indent="-363538">
              <a:spcBef>
                <a:spcPts val="0"/>
              </a:spcBef>
              <a:buNone/>
            </a:pPr>
            <a:endParaRPr lang="en-US" sz="1400" b="1" dirty="0" smtClean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 smtClean="0"/>
              <a:t>INTI TERDIRI DARI 1 (SATU) UNIT KOMPETENSI</a:t>
            </a:r>
            <a:endParaRPr lang="sv-SE" sz="1400" b="1" dirty="0"/>
          </a:p>
          <a:p>
            <a:pPr marL="1074738" indent="-363538"/>
            <a:r>
              <a:rPr lang="en-US" sz="1400" dirty="0"/>
              <a:t> D.35.121.00.071.1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s-ES" sz="1400" dirty="0" smtClean="0"/>
              <a:t>	</a:t>
            </a:r>
            <a:r>
              <a:rPr lang="es-ES" sz="1400" dirty="0" err="1" smtClean="0"/>
              <a:t>Mensupervisi</a:t>
            </a:r>
            <a:r>
              <a:rPr lang="es-ES" sz="1400" dirty="0" smtClean="0"/>
              <a:t> </a:t>
            </a:r>
            <a:r>
              <a:rPr lang="es-ES" sz="1400" dirty="0" err="1" smtClean="0"/>
              <a:t>Pengawasan</a:t>
            </a:r>
            <a:r>
              <a:rPr lang="es-ES" sz="1400" dirty="0" smtClean="0"/>
              <a:t> </a:t>
            </a:r>
            <a:r>
              <a:rPr lang="es-ES" sz="1400" dirty="0" err="1" smtClean="0"/>
              <a:t>pembangunan</a:t>
            </a:r>
            <a:r>
              <a:rPr lang="es-ES" sz="1400" dirty="0" smtClean="0"/>
              <a:t> </a:t>
            </a:r>
            <a:r>
              <a:rPr lang="es-ES" sz="1400" dirty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 smtClean="0"/>
              <a:t>transmisi</a:t>
            </a:r>
            <a:r>
              <a:rPr lang="es-ES" sz="1400" dirty="0" smtClean="0"/>
              <a:t> </a:t>
            </a:r>
            <a:r>
              <a:rPr lang="es-ES" sz="1400" dirty="0" err="1"/>
              <a:t>tenaga</a:t>
            </a:r>
            <a:r>
              <a:rPr lang="es-ES" sz="1400" dirty="0"/>
              <a:t> </a:t>
            </a:r>
            <a:r>
              <a:rPr lang="es-ES" sz="1400" dirty="0" err="1"/>
              <a:t>listrik</a:t>
            </a:r>
            <a:endParaRPr lang="en-US" sz="1400" dirty="0"/>
          </a:p>
          <a:p>
            <a:pPr marL="711200" indent="0">
              <a:buNone/>
            </a:pPr>
            <a:r>
              <a:rPr lang="en-US" sz="1400" b="1" dirty="0"/>
              <a:t>PILIHAN </a:t>
            </a:r>
            <a:r>
              <a:rPr lang="en-US" sz="1400" b="1" dirty="0" smtClean="0"/>
              <a:t>MINIMAL (PILIH 3 SAJA)</a:t>
            </a:r>
            <a:endParaRPr lang="en-US" sz="1400" b="1" dirty="0"/>
          </a:p>
          <a:p>
            <a:pPr marL="1074738" indent="-363538"/>
            <a:r>
              <a:rPr lang="en-US" sz="1400" dirty="0"/>
              <a:t>D.35.121.02.096.1 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analisis</a:t>
            </a:r>
            <a:r>
              <a:rPr lang="en-US" sz="1400" dirty="0" smtClean="0"/>
              <a:t> </a:t>
            </a:r>
            <a:r>
              <a:rPr lang="en-US" sz="1400" dirty="0" err="1" smtClean="0"/>
              <a:t>pengawasan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danpemasangan</a:t>
            </a:r>
            <a:r>
              <a:rPr lang="en-US" sz="1400" dirty="0" smtClean="0"/>
              <a:t> </a:t>
            </a:r>
            <a:r>
              <a:rPr lang="en-US" sz="1400" dirty="0"/>
              <a:t>SUTT </a:t>
            </a:r>
            <a:endParaRPr lang="en-US" sz="1400" dirty="0" smtClean="0"/>
          </a:p>
          <a:p>
            <a:pPr marL="1074738" indent="-363538"/>
            <a:r>
              <a:rPr lang="en-US" sz="1400" dirty="0" smtClean="0"/>
              <a:t>D.35.121.02.098.1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 smtClean="0"/>
              <a:t>	Melaksanakan analisis pengawasan </a:t>
            </a:r>
            <a:r>
              <a:rPr lang="sv-SE" sz="1400" dirty="0"/>
              <a:t>pembangunan </a:t>
            </a:r>
            <a:r>
              <a:rPr lang="sv-SE" sz="1400" dirty="0" smtClean="0"/>
              <a:t>dan pemasangan </a:t>
            </a:r>
            <a:r>
              <a:rPr lang="sv-SE" sz="1400" dirty="0"/>
              <a:t>SKTT </a:t>
            </a:r>
            <a:endParaRPr lang="sv-SE" sz="1400" dirty="0" smtClean="0"/>
          </a:p>
          <a:p>
            <a:pPr marL="996950" indent="-285750"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sv-SE" sz="1400" dirty="0" smtClean="0"/>
              <a:t>D.35.121.02.097.1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Melaksanakan </a:t>
            </a:r>
            <a:r>
              <a:rPr lang="sv-SE" sz="1400" dirty="0" smtClean="0"/>
              <a:t>analisis pengawasan </a:t>
            </a:r>
            <a:r>
              <a:rPr lang="sv-SE" sz="1400" dirty="0"/>
              <a:t>pembangunan </a:t>
            </a:r>
            <a:r>
              <a:rPr lang="sv-SE" sz="1400" dirty="0" smtClean="0"/>
              <a:t>dan pemasangan SUTET</a:t>
            </a:r>
          </a:p>
          <a:p>
            <a:pPr marL="996950" indent="-285750"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sv-SE" sz="1400" dirty="0" smtClean="0"/>
              <a:t>D.35.121.02.099.1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Melaksanakan </a:t>
            </a:r>
            <a:r>
              <a:rPr lang="sv-SE" sz="1400" dirty="0" smtClean="0"/>
              <a:t>analisis pengawasan </a:t>
            </a:r>
            <a:r>
              <a:rPr lang="sv-SE" sz="1400" dirty="0"/>
              <a:t>pembangunan </a:t>
            </a:r>
            <a:r>
              <a:rPr lang="sv-SE" sz="1400" dirty="0" smtClean="0"/>
              <a:t>dan pemasangan </a:t>
            </a:r>
            <a:r>
              <a:rPr lang="sv-SE" sz="1400" dirty="0"/>
              <a:t>SKLT</a:t>
            </a:r>
            <a:endParaRPr lang="sv-SE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endParaRPr lang="sv-SE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</a:p>
          <a:p>
            <a:pPr marL="64008" indent="0">
              <a:buNone/>
              <a:tabLst>
                <a:tab pos="342900" algn="l"/>
              </a:tabLst>
            </a:pPr>
            <a:endParaRPr lang="en-US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886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4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2</a:t>
            </a:r>
            <a:r>
              <a:rPr lang="fi-FI" sz="1400" b="1" dirty="0" smtClean="0"/>
              <a:t>.</a:t>
            </a:r>
            <a:r>
              <a:rPr lang="fi-FI" sz="1400" b="1" dirty="0" smtClean="0"/>
              <a:t>	</a:t>
            </a:r>
            <a:r>
              <a:rPr lang="sv-SE" sz="1400" b="1" dirty="0" smtClean="0"/>
              <a:t>Analis </a:t>
            </a:r>
            <a:r>
              <a:rPr lang="sv-SE" sz="1400" b="1" dirty="0"/>
              <a:t>Muda Konsultansi Pengawasan Gardu </a:t>
            </a:r>
            <a:r>
              <a:rPr lang="sv-SE" sz="1400" b="1" dirty="0" smtClean="0"/>
              <a:t>Induk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/>
              <a:t>	D.35.121.01.KUALIFIKASI.4.TRAGID	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/>
              <a:t>	</a:t>
            </a:r>
            <a:r>
              <a:rPr lang="en-US" sz="1400" dirty="0"/>
              <a:t> </a:t>
            </a:r>
            <a:endParaRPr lang="en-US" sz="1400" dirty="0" smtClean="0"/>
          </a:p>
          <a:p>
            <a:pPr marL="64008" indent="0">
              <a:buNone/>
              <a:tabLst>
                <a:tab pos="342900" algn="l"/>
                <a:tab pos="685800" algn="l"/>
              </a:tabLst>
            </a:pPr>
            <a:r>
              <a:rPr lang="en-US" sz="1400" dirty="0" smtClean="0"/>
              <a:t>	1</a:t>
            </a:r>
            <a:r>
              <a:rPr lang="en-US" sz="1400" dirty="0"/>
              <a:t>) </a:t>
            </a:r>
            <a:r>
              <a:rPr lang="en-US" sz="1400" dirty="0" smtClean="0"/>
              <a:t>	Supervisor </a:t>
            </a:r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 smtClean="0"/>
              <a:t>Gardu</a:t>
            </a:r>
            <a:r>
              <a:rPr lang="en-US" sz="1400" dirty="0" smtClean="0"/>
              <a:t> </a:t>
            </a:r>
            <a:r>
              <a:rPr lang="en-US" sz="1400" dirty="0" err="1" smtClean="0"/>
              <a:t>Induk</a:t>
            </a:r>
            <a:endParaRPr lang="en-US" sz="1400" dirty="0"/>
          </a:p>
          <a:p>
            <a:pPr marL="1074738" indent="-363538">
              <a:spcBef>
                <a:spcPts val="0"/>
              </a:spcBef>
              <a:buNone/>
            </a:pPr>
            <a:endParaRPr lang="en-US" sz="1400" b="1" dirty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/>
              <a:t>INTI TERDIRI DARI 1 (SATU) UNIT KOMPETENSI</a:t>
            </a:r>
          </a:p>
          <a:p>
            <a:pPr marL="1074738" indent="-363538"/>
            <a:r>
              <a:rPr lang="en-US" sz="1400" dirty="0"/>
              <a:t> D.35.121.00.071.1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s-ES" sz="1400" dirty="0"/>
              <a:t>	</a:t>
            </a:r>
            <a:r>
              <a:rPr lang="es-ES" sz="1400" dirty="0" err="1"/>
              <a:t>Mensupervisi</a:t>
            </a:r>
            <a:r>
              <a:rPr lang="es-ES" sz="1400" dirty="0"/>
              <a:t> </a:t>
            </a:r>
            <a:r>
              <a:rPr lang="es-ES" sz="1400" dirty="0" err="1"/>
              <a:t>Pengawasan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</a:t>
            </a:r>
            <a:r>
              <a:rPr lang="es-ES" sz="1400" dirty="0" err="1"/>
              <a:t>transmisi</a:t>
            </a:r>
            <a:r>
              <a:rPr lang="es-ES" sz="1400" dirty="0"/>
              <a:t> </a:t>
            </a:r>
            <a:r>
              <a:rPr lang="es-ES" sz="1400" dirty="0" err="1"/>
              <a:t>tenaga</a:t>
            </a:r>
            <a:r>
              <a:rPr lang="es-ES" sz="1400" dirty="0"/>
              <a:t> </a:t>
            </a:r>
            <a:r>
              <a:rPr lang="es-ES" sz="1400" dirty="0" err="1"/>
              <a:t>listrik</a:t>
            </a:r>
            <a:endParaRPr lang="en-US" sz="1400" dirty="0"/>
          </a:p>
          <a:p>
            <a:pPr marL="711200" indent="0">
              <a:buNone/>
            </a:pPr>
            <a:endParaRPr lang="en-US" sz="1400" b="1" dirty="0" smtClean="0"/>
          </a:p>
          <a:p>
            <a:pPr marL="7112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MINIMAL (PILIH 3 SAJA)</a:t>
            </a:r>
          </a:p>
          <a:p>
            <a:pPr marL="1074738" indent="-363538"/>
            <a:r>
              <a:rPr lang="en-US" sz="1400" dirty="0"/>
              <a:t>D.35.121.03.126.1 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analisis pengawasan </a:t>
            </a:r>
            <a:r>
              <a:rPr lang="sv-SE" sz="1400" dirty="0"/>
              <a:t>pembangunan </a:t>
            </a:r>
            <a:r>
              <a:rPr lang="sv-SE" sz="1400" dirty="0" smtClean="0"/>
              <a:t>dan pemasangan </a:t>
            </a:r>
            <a:r>
              <a:rPr lang="sv-SE" sz="1400" dirty="0"/>
              <a:t>GI</a:t>
            </a:r>
            <a:endParaRPr lang="en-US" sz="1400" dirty="0"/>
          </a:p>
          <a:p>
            <a:pPr marL="1074738" indent="-363538"/>
            <a:r>
              <a:rPr lang="en-US" sz="1400" dirty="0" smtClean="0"/>
              <a:t>D.35.121.03.129.1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sv-SE" sz="1400" dirty="0" smtClean="0"/>
              <a:t>Melaksanakan analisis Pengawasan </a:t>
            </a:r>
            <a:r>
              <a:rPr lang="sv-SE" sz="1400" dirty="0"/>
              <a:t>pembangunan </a:t>
            </a:r>
            <a:r>
              <a:rPr lang="sv-SE" sz="1400" dirty="0" smtClean="0"/>
              <a:t>dan pemasangan </a:t>
            </a:r>
            <a:r>
              <a:rPr lang="sv-SE" sz="1400" dirty="0"/>
              <a:t>Bay </a:t>
            </a:r>
            <a:r>
              <a:rPr lang="sv-SE" sz="1400" dirty="0" smtClean="0"/>
              <a:t>	Transformator</a:t>
            </a:r>
            <a:endParaRPr lang="sv-SE" sz="1400" dirty="0"/>
          </a:p>
          <a:p>
            <a:pPr marL="996950" indent="-285750"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sv-SE" sz="1400" dirty="0"/>
              <a:t>D.35.121.03.128.1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sv-SE" sz="1400" dirty="0" smtClean="0"/>
              <a:t>Melaksanakan analisis pengawasan </a:t>
            </a:r>
            <a:r>
              <a:rPr lang="sv-SE" sz="1400" dirty="0"/>
              <a:t>pembangunan </a:t>
            </a:r>
            <a:r>
              <a:rPr lang="sv-SE" sz="1400" dirty="0" smtClean="0"/>
              <a:t>dan pemasangan </a:t>
            </a:r>
            <a:r>
              <a:rPr lang="sv-SE" sz="1400" dirty="0"/>
              <a:t>GIS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</a:p>
          <a:p>
            <a:pPr marL="64008" indent="0">
              <a:buNone/>
              <a:tabLst>
                <a:tab pos="342900" algn="l"/>
              </a:tabLst>
            </a:pPr>
            <a:endParaRPr lang="en-US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100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996950" indent="-285750">
              <a:tabLst>
                <a:tab pos="1085850" algn="l"/>
              </a:tabLst>
            </a:pPr>
            <a:r>
              <a:rPr lang="sv-SE" sz="1400" dirty="0"/>
              <a:t>	D.35.121.03.127.1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Melaksanakan analisis pengawasan pembangunan dan pemasangan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sv-SE" sz="1400" dirty="0" smtClean="0"/>
              <a:t>GITET</a:t>
            </a:r>
            <a:r>
              <a:rPr lang="sv-SE" sz="1400" dirty="0"/>
              <a:t>	</a:t>
            </a:r>
            <a:endParaRPr lang="sv-SE" sz="1400" dirty="0" smtClean="0"/>
          </a:p>
          <a:p>
            <a:pPr marL="1085850" indent="-374650">
              <a:tabLst>
                <a:tab pos="1085850" algn="l"/>
              </a:tabLst>
            </a:pPr>
            <a:r>
              <a:rPr lang="sv-SE" sz="1400" dirty="0" smtClean="0"/>
              <a:t>D.35.121.03.130.1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analisis Pengawasan </a:t>
            </a:r>
            <a:r>
              <a:rPr lang="sv-SE" sz="1400" dirty="0"/>
              <a:t>pembangunan </a:t>
            </a:r>
            <a:r>
              <a:rPr lang="sv-SE" sz="1400" dirty="0" smtClean="0"/>
              <a:t>dan pemasangan </a:t>
            </a:r>
            <a:r>
              <a:rPr lang="sv-SE" sz="1400" dirty="0"/>
              <a:t>Switchgear</a:t>
            </a:r>
            <a:r>
              <a:rPr lang="sv-SE" sz="1400" dirty="0"/>
              <a:t>	</a:t>
            </a:r>
            <a:endParaRPr lang="sv-SE" sz="1400" dirty="0" smtClean="0"/>
          </a:p>
          <a:p>
            <a:pPr marL="996950" indent="-285750"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sv-SE" sz="1400" dirty="0" smtClean="0"/>
              <a:t>D.35.121.02.131.1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es-ES" sz="1400" dirty="0" err="1"/>
              <a:t>Melaksanakan</a:t>
            </a:r>
            <a:r>
              <a:rPr lang="es-ES" sz="1400" dirty="0"/>
              <a:t> </a:t>
            </a:r>
            <a:r>
              <a:rPr lang="es-ES" sz="1400" dirty="0" err="1" smtClean="0"/>
              <a:t>analisis</a:t>
            </a:r>
            <a:r>
              <a:rPr lang="es-ES" sz="1400" dirty="0" smtClean="0"/>
              <a:t> </a:t>
            </a:r>
            <a:r>
              <a:rPr lang="es-ES" sz="1400" dirty="0" err="1" smtClean="0"/>
              <a:t>pengawasan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common</a:t>
            </a:r>
            <a:r>
              <a:rPr lang="es-ES" sz="1400" dirty="0"/>
              <a:t> </a:t>
            </a:r>
            <a:r>
              <a:rPr lang="es-ES" sz="1400" dirty="0" smtClean="0"/>
              <a:t>	</a:t>
            </a:r>
            <a:r>
              <a:rPr lang="es-ES" sz="1400" dirty="0" err="1" smtClean="0"/>
              <a:t>facility</a:t>
            </a:r>
            <a:r>
              <a:rPr lang="es-ES" sz="1400" dirty="0" smtClean="0"/>
              <a:t> 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</a:p>
          <a:p>
            <a:pPr marL="64008" indent="0">
              <a:buNone/>
              <a:tabLst>
                <a:tab pos="342900" algn="l"/>
              </a:tabLst>
            </a:pPr>
            <a:endParaRPr lang="en-US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340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endParaRPr lang="sv-SE" sz="1400" b="1" dirty="0"/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5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/>
              <a:t>1. </a:t>
            </a:r>
            <a:r>
              <a:rPr lang="fi-FI" sz="1400" b="1" dirty="0" smtClean="0"/>
              <a:t>	</a:t>
            </a:r>
            <a:r>
              <a:rPr lang="sv-SE" sz="1400" b="1" dirty="0" smtClean="0"/>
              <a:t>Analis </a:t>
            </a:r>
            <a:r>
              <a:rPr lang="sv-SE" sz="1400" b="1" dirty="0"/>
              <a:t>Madya Konsultansi Pengawasan Jaringan Transmisi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sv-SE" sz="1400" b="1" dirty="0" smtClean="0"/>
              <a:t>	D.35.121.01.KUALIFIKASI.5.TRAJAR</a:t>
            </a:r>
            <a:endParaRPr lang="sv-SE" sz="1400" b="1" dirty="0"/>
          </a:p>
          <a:p>
            <a:pPr marL="64008" indent="0">
              <a:buNone/>
            </a:pPr>
            <a:endParaRPr lang="en-US" sz="1400" dirty="0"/>
          </a:p>
          <a:p>
            <a:pPr marL="64008" indent="0">
              <a:buNone/>
            </a:pPr>
            <a:r>
              <a:rPr lang="en-US" sz="1400" dirty="0"/>
              <a:t>      1) </a:t>
            </a:r>
            <a:r>
              <a:rPr lang="en-US" sz="1400" dirty="0" smtClean="0"/>
              <a:t> </a:t>
            </a:r>
            <a:r>
              <a:rPr lang="en-US" sz="1400" dirty="0" err="1"/>
              <a:t>Asman</a:t>
            </a:r>
            <a:r>
              <a:rPr lang="en-US" sz="1400" dirty="0"/>
              <a:t> </a:t>
            </a:r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 smtClean="0"/>
              <a:t>Jaringan</a:t>
            </a:r>
            <a:r>
              <a:rPr lang="it-IT" sz="1400" dirty="0" smtClean="0"/>
              <a:t> </a:t>
            </a:r>
            <a:endParaRPr lang="en-US" sz="1400" dirty="0"/>
          </a:p>
          <a:p>
            <a:pPr marL="64008" indent="0">
              <a:buNone/>
            </a:pPr>
            <a:endParaRPr lang="id-ID" sz="1400" dirty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/>
              <a:t>INTI TERDIRI DARI 1 (SATU) UNIT </a:t>
            </a:r>
            <a:r>
              <a:rPr lang="sv-SE" sz="1400" b="1" dirty="0" smtClean="0"/>
              <a:t>KOMPETENSI</a:t>
            </a:r>
            <a:endParaRPr lang="sv-SE" sz="1400" b="1" dirty="0"/>
          </a:p>
          <a:p>
            <a:pPr marL="1085850" indent="-374650"/>
            <a:r>
              <a:rPr lang="en-US" sz="1400" dirty="0" smtClean="0"/>
              <a:t>D.35.121.00.072.1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s-ES" sz="1400" dirty="0" smtClean="0"/>
              <a:t>	</a:t>
            </a:r>
            <a:r>
              <a:rPr lang="es-ES" sz="1400" dirty="0" err="1" smtClean="0"/>
              <a:t>Menetapkan</a:t>
            </a:r>
            <a:r>
              <a:rPr lang="es-ES" sz="1400" dirty="0" smtClean="0"/>
              <a:t> </a:t>
            </a:r>
            <a:r>
              <a:rPr lang="es-ES" sz="1400" dirty="0" err="1"/>
              <a:t>Hasil</a:t>
            </a:r>
            <a:r>
              <a:rPr lang="es-ES" sz="1400" dirty="0"/>
              <a:t> </a:t>
            </a:r>
            <a:r>
              <a:rPr lang="es-ES" sz="1400" dirty="0" err="1" smtClean="0"/>
              <a:t>Pengawasan</a:t>
            </a:r>
            <a:r>
              <a:rPr lang="es-ES" sz="1400" dirty="0" smtClean="0"/>
              <a:t> </a:t>
            </a:r>
            <a:r>
              <a:rPr lang="es-ES" sz="1400" dirty="0" err="1" smtClean="0"/>
              <a:t>Pembangunan</a:t>
            </a:r>
            <a:r>
              <a:rPr lang="es-ES" sz="1400" dirty="0" smtClean="0"/>
              <a:t> </a:t>
            </a:r>
            <a:r>
              <a:rPr lang="es-ES" sz="1400" dirty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 smtClean="0"/>
              <a:t>Transmisi</a:t>
            </a:r>
            <a:r>
              <a:rPr lang="es-ES" sz="1400" dirty="0" smtClean="0"/>
              <a:t> </a:t>
            </a:r>
            <a:r>
              <a:rPr lang="es-ES" sz="1400" dirty="0" err="1"/>
              <a:t>Tenaga</a:t>
            </a:r>
            <a:r>
              <a:rPr lang="es-ES" sz="1400" dirty="0"/>
              <a:t> </a:t>
            </a:r>
            <a:r>
              <a:rPr lang="es-ES" sz="1400" dirty="0" smtClean="0"/>
              <a:t>	</a:t>
            </a:r>
            <a:r>
              <a:rPr lang="es-ES" sz="1400" dirty="0" err="1" smtClean="0"/>
              <a:t>Listrik</a:t>
            </a:r>
            <a:endParaRPr lang="es-ES" sz="1400" dirty="0"/>
          </a:p>
          <a:p>
            <a:pPr marL="711200" indent="0">
              <a:buNone/>
            </a:pPr>
            <a:endParaRPr lang="en-US" sz="1400" dirty="0"/>
          </a:p>
          <a:p>
            <a:pPr marL="711200" indent="0">
              <a:buNone/>
            </a:pPr>
            <a:r>
              <a:rPr lang="en-US" sz="1400" b="1" dirty="0"/>
              <a:t>PILIHAN MINIMAL (PILIH </a:t>
            </a:r>
            <a:r>
              <a:rPr lang="en-US" sz="1400" b="1" dirty="0" smtClean="0"/>
              <a:t>2 </a:t>
            </a:r>
            <a:r>
              <a:rPr lang="en-US" sz="1400" b="1" dirty="0"/>
              <a:t>SAJA)</a:t>
            </a:r>
          </a:p>
          <a:p>
            <a:pPr marL="1028700" indent="-317500"/>
            <a:r>
              <a:rPr lang="en-US" sz="1400" dirty="0"/>
              <a:t> </a:t>
            </a:r>
            <a:r>
              <a:rPr lang="en-US" sz="1400" dirty="0" smtClean="0"/>
              <a:t>D.35.121.02.100.1</a:t>
            </a:r>
          </a:p>
          <a:p>
            <a:pPr marL="1074738" indent="-363538"/>
            <a:r>
              <a:rPr lang="fi-FI" sz="1400" dirty="0"/>
              <a:t>Menetapkan </a:t>
            </a:r>
            <a:r>
              <a:rPr lang="fi-FI" sz="1400" dirty="0" smtClean="0"/>
              <a:t>Pelaksanaan Pengawasan </a:t>
            </a:r>
            <a:r>
              <a:rPr lang="fi-FI" sz="1400" dirty="0"/>
              <a:t>pembangunan </a:t>
            </a:r>
            <a:r>
              <a:rPr lang="fi-FI" sz="1400" dirty="0" smtClean="0"/>
              <a:t>dan pemasangan </a:t>
            </a:r>
            <a:r>
              <a:rPr lang="fi-FI" sz="1400" dirty="0"/>
              <a:t>SUTT </a:t>
            </a:r>
            <a:r>
              <a:rPr lang="en-US" sz="1400" dirty="0"/>
              <a:t>	</a:t>
            </a:r>
          </a:p>
          <a:p>
            <a:pPr marL="1028700" indent="-317500"/>
            <a:r>
              <a:rPr lang="en-US" sz="1400" dirty="0" smtClean="0"/>
              <a:t> </a:t>
            </a:r>
            <a:r>
              <a:rPr lang="en-US" sz="1400" dirty="0"/>
              <a:t>D.35.121.02.102.1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Menetapkan</a:t>
            </a:r>
            <a:r>
              <a:rPr lang="en-US" sz="1400" dirty="0" smtClean="0"/>
              <a:t> </a:t>
            </a:r>
            <a:r>
              <a:rPr lang="en-US" sz="1400" dirty="0" err="1" smtClean="0"/>
              <a:t>Pelaksanaan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Pengawasan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/>
              <a:t>SKTT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889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711200" indent="0">
              <a:buNone/>
            </a:pPr>
            <a:endParaRPr lang="en-US" sz="1400" b="1" dirty="0" smtClean="0"/>
          </a:p>
          <a:p>
            <a:pPr marL="711200" indent="0">
              <a:buNone/>
            </a:pPr>
            <a:endParaRPr lang="en-US" sz="1400" b="1" dirty="0" smtClean="0"/>
          </a:p>
          <a:p>
            <a:pPr marL="996950" indent="-285750"/>
            <a:r>
              <a:rPr lang="en-US" sz="1400" dirty="0"/>
              <a:t>  D.35.121.02.101.1</a:t>
            </a:r>
            <a:endParaRPr lang="en-US" sz="1400" dirty="0" smtClean="0"/>
          </a:p>
          <a:p>
            <a:pPr marL="1074738" indent="-363538"/>
            <a:r>
              <a:rPr lang="fi-FI" sz="1400" dirty="0"/>
              <a:t>Menetapkan </a:t>
            </a:r>
            <a:r>
              <a:rPr lang="fi-FI" sz="1400" dirty="0" smtClean="0"/>
              <a:t>Pelaksanaan Pengawasan </a:t>
            </a:r>
            <a:r>
              <a:rPr lang="fi-FI" sz="1400" dirty="0"/>
              <a:t>pembangunan </a:t>
            </a:r>
            <a:r>
              <a:rPr lang="fi-FI" sz="1400" dirty="0" smtClean="0"/>
              <a:t>dan pemasangan </a:t>
            </a:r>
            <a:r>
              <a:rPr lang="fi-FI" sz="1400" dirty="0"/>
              <a:t>SUTET</a:t>
            </a:r>
            <a:r>
              <a:rPr lang="en-US" sz="1400" dirty="0"/>
              <a:t>	</a:t>
            </a:r>
          </a:p>
          <a:p>
            <a:pPr marL="1028700" indent="-317500"/>
            <a:r>
              <a:rPr lang="en-US" sz="1400" dirty="0"/>
              <a:t> D.35.121.02.103.1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 smtClean="0"/>
              <a:t>Menetapkan</a:t>
            </a:r>
            <a:r>
              <a:rPr lang="en-US" sz="1400" dirty="0" smtClean="0"/>
              <a:t> </a:t>
            </a:r>
            <a:r>
              <a:rPr lang="en-US" sz="1400" dirty="0" err="1" smtClean="0"/>
              <a:t>Pelaksanaan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Pengawasan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SKLT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 smtClean="0"/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2. </a:t>
            </a:r>
            <a:r>
              <a:rPr lang="fi-FI" sz="1400" b="1" dirty="0"/>
              <a:t>	</a:t>
            </a:r>
            <a:r>
              <a:rPr lang="en-US" sz="1400" dirty="0"/>
              <a:t> </a:t>
            </a:r>
            <a:r>
              <a:rPr lang="en-US" sz="1400" dirty="0" err="1"/>
              <a:t>Analis</a:t>
            </a:r>
            <a:r>
              <a:rPr lang="en-US" sz="1400" dirty="0"/>
              <a:t> </a:t>
            </a:r>
            <a:r>
              <a:rPr lang="en-US" sz="1400" dirty="0" err="1"/>
              <a:t>Madya</a:t>
            </a:r>
            <a:r>
              <a:rPr lang="en-US" sz="1400" dirty="0"/>
              <a:t> </a:t>
            </a:r>
            <a:r>
              <a:rPr lang="en-US" sz="1400" dirty="0" err="1"/>
              <a:t>Konsultansi</a:t>
            </a:r>
            <a:r>
              <a:rPr lang="en-US" sz="1400" dirty="0"/>
              <a:t> </a:t>
            </a:r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Gardu</a:t>
            </a:r>
            <a:r>
              <a:rPr lang="en-US" sz="1400" dirty="0"/>
              <a:t> </a:t>
            </a:r>
            <a:r>
              <a:rPr lang="en-US" sz="1400" dirty="0" err="1" smtClean="0"/>
              <a:t>Induk</a:t>
            </a:r>
            <a:endParaRPr lang="sv-SE" sz="1400" b="1" dirty="0" smtClean="0"/>
          </a:p>
          <a:p>
            <a:pPr marL="400050" indent="0">
              <a:buNone/>
              <a:tabLst>
                <a:tab pos="1085850" algn="l"/>
              </a:tabLst>
            </a:pPr>
            <a:r>
              <a:rPr lang="en-US" sz="1400" dirty="0" smtClean="0"/>
              <a:t>D.35.121.01.KUALIFIKASI.5.TRAGID</a:t>
            </a:r>
          </a:p>
          <a:p>
            <a:pPr marL="400050" indent="0">
              <a:buNone/>
              <a:tabLst>
                <a:tab pos="1085850" algn="l"/>
              </a:tabLst>
            </a:pPr>
            <a:endParaRPr lang="en-US" sz="1400" dirty="0" smtClean="0"/>
          </a:p>
          <a:p>
            <a:pPr marL="400050" indent="0">
              <a:buNone/>
              <a:tabLst>
                <a:tab pos="1085850" algn="l"/>
              </a:tabLst>
            </a:pPr>
            <a:r>
              <a:rPr lang="en-US" sz="1400" dirty="0" smtClean="0"/>
              <a:t>1) </a:t>
            </a:r>
            <a:r>
              <a:rPr lang="en-US" sz="1400" dirty="0" err="1" smtClean="0"/>
              <a:t>Asman</a:t>
            </a:r>
            <a:r>
              <a:rPr lang="en-US" sz="1400" dirty="0" smtClean="0"/>
              <a:t> </a:t>
            </a:r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/>
              <a:t>Gardu</a:t>
            </a:r>
            <a:r>
              <a:rPr lang="en-US" sz="1400" dirty="0"/>
              <a:t> </a:t>
            </a:r>
            <a:r>
              <a:rPr lang="en-US" sz="1400" dirty="0" err="1" smtClean="0"/>
              <a:t>Induk</a:t>
            </a:r>
            <a:endParaRPr lang="en-US" sz="1400" dirty="0" smtClean="0"/>
          </a:p>
          <a:p>
            <a:pPr marL="400050" indent="0">
              <a:buNone/>
              <a:tabLst>
                <a:tab pos="1085850" algn="l"/>
              </a:tabLst>
            </a:pPr>
            <a:endParaRPr lang="en-US" sz="1400" dirty="0" smtClean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/>
              <a:t>INTI TERDIRI DARI 1 (SATU) UNIT KOMPETENSI</a:t>
            </a:r>
          </a:p>
          <a:p>
            <a:pPr marL="1074738" indent="-363538"/>
            <a:r>
              <a:rPr lang="en-US" sz="1400" dirty="0"/>
              <a:t> D.35.121.00.072.1</a:t>
            </a:r>
          </a:p>
          <a:p>
            <a:pPr marL="1074738" indent="-363538"/>
            <a:r>
              <a:rPr lang="es-ES" sz="1400" dirty="0" err="1" smtClean="0"/>
              <a:t>Menetapkan</a:t>
            </a:r>
            <a:r>
              <a:rPr lang="es-ES" sz="1400" dirty="0" smtClean="0"/>
              <a:t> </a:t>
            </a:r>
            <a:r>
              <a:rPr lang="es-ES" sz="1400" dirty="0" err="1" smtClean="0"/>
              <a:t>Pelaksanaan</a:t>
            </a:r>
            <a:r>
              <a:rPr lang="es-ES" sz="1400" dirty="0" smtClean="0"/>
              <a:t> </a:t>
            </a:r>
            <a:r>
              <a:rPr lang="es-ES" sz="1400" dirty="0" err="1" smtClean="0"/>
              <a:t>Pengawasan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transmisi</a:t>
            </a:r>
            <a:r>
              <a:rPr lang="es-ES" sz="1400" dirty="0"/>
              <a:t> </a:t>
            </a:r>
            <a:r>
              <a:rPr lang="es-ES" sz="1400" dirty="0" err="1" smtClean="0"/>
              <a:t>tenaga</a:t>
            </a:r>
            <a:r>
              <a:rPr lang="es-ES" sz="1400" dirty="0" smtClean="0"/>
              <a:t> </a:t>
            </a:r>
            <a:r>
              <a:rPr lang="es-ES" sz="1400" dirty="0" err="1" smtClean="0"/>
              <a:t>listrik</a:t>
            </a:r>
            <a:endParaRPr lang="es-ES" sz="1400" dirty="0"/>
          </a:p>
          <a:p>
            <a:pPr marL="711200" indent="0">
              <a:buNone/>
            </a:pPr>
            <a:endParaRPr lang="en-US" sz="1400" dirty="0"/>
          </a:p>
          <a:p>
            <a:pPr marL="1074738" indent="-363538"/>
            <a:endParaRPr lang="en-US" sz="1400" dirty="0" smtClean="0"/>
          </a:p>
          <a:p>
            <a:pPr marL="711200" indent="0">
              <a:buNone/>
            </a:pPr>
            <a:r>
              <a:rPr lang="en-US" sz="1400" dirty="0"/>
              <a:t>	</a:t>
            </a:r>
          </a:p>
          <a:p>
            <a:pPr marL="400050" indent="0">
              <a:buNone/>
              <a:tabLst>
                <a:tab pos="1085850" algn="l"/>
              </a:tabLst>
            </a:pPr>
            <a:endParaRPr lang="en-US" sz="1400" dirty="0" smtClean="0"/>
          </a:p>
          <a:p>
            <a:pPr marL="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484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endParaRPr lang="sv-SE" sz="1400" b="1" dirty="0" smtClean="0"/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1</a:t>
            </a:r>
          </a:p>
          <a:p>
            <a:pPr marL="406908" indent="-342900">
              <a:buAutoNum type="arabicPeriod"/>
            </a:pPr>
            <a:r>
              <a:rPr lang="fi-FI" sz="1400" b="1" dirty="0" smtClean="0"/>
              <a:t>Pelaksana </a:t>
            </a:r>
            <a:r>
              <a:rPr lang="fi-FI" sz="1400" b="1" dirty="0"/>
              <a:t>Muda Konsultansi Pengawasan Transmisi </a:t>
            </a:r>
            <a:endParaRPr lang="en-US" sz="1400" dirty="0"/>
          </a:p>
          <a:p>
            <a:pPr marL="400050" indent="-336550">
              <a:buNone/>
            </a:pPr>
            <a:r>
              <a:rPr lang="en-US" sz="1400" b="1" dirty="0"/>
              <a:t>	</a:t>
            </a:r>
            <a:r>
              <a:rPr lang="en-US" sz="1400" b="1" dirty="0" smtClean="0"/>
              <a:t>D.35.121.01.KUALIFIKASI.1.TRATEL </a:t>
            </a:r>
            <a:endParaRPr lang="id-ID" sz="1400" b="1" dirty="0"/>
          </a:p>
          <a:p>
            <a:pPr marL="64008" indent="0">
              <a:buNone/>
            </a:pPr>
            <a:r>
              <a:rPr lang="fi-FI" sz="1400" b="1" dirty="0" smtClean="0"/>
              <a:t>        </a:t>
            </a:r>
          </a:p>
          <a:p>
            <a:pPr marL="400050" indent="-336550">
              <a:buNone/>
            </a:pPr>
            <a:r>
              <a:rPr lang="fi-FI" sz="1400" b="1" dirty="0" smtClean="0"/>
              <a:t>       </a:t>
            </a:r>
            <a:r>
              <a:rPr lang="en-US" sz="1400" dirty="0" smtClean="0"/>
              <a:t>Tenaga </a:t>
            </a:r>
            <a:r>
              <a:rPr lang="en-US" sz="1400" dirty="0"/>
              <a:t>Bantu </a:t>
            </a:r>
            <a:r>
              <a:rPr lang="es-ES" sz="1400" dirty="0" err="1"/>
              <a:t>pelaksanaan</a:t>
            </a:r>
            <a:r>
              <a:rPr lang="es-ES" sz="1400" dirty="0"/>
              <a:t> </a:t>
            </a:r>
            <a:r>
              <a:rPr lang="es-ES" sz="1400" dirty="0" err="1"/>
              <a:t>pengawasan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</a:t>
            </a:r>
            <a:r>
              <a:rPr lang="es-ES" sz="1400" dirty="0" err="1"/>
              <a:t>transmisi</a:t>
            </a:r>
            <a:r>
              <a:rPr lang="es-ES" sz="1400" dirty="0"/>
              <a:t> </a:t>
            </a:r>
            <a:r>
              <a:rPr lang="es-ES" sz="1400" dirty="0" err="1"/>
              <a:t>tenaga</a:t>
            </a:r>
            <a:r>
              <a:rPr lang="es-ES" sz="1400" dirty="0"/>
              <a:t> </a:t>
            </a:r>
            <a:r>
              <a:rPr lang="es-ES" sz="1400" dirty="0" err="1" smtClean="0"/>
              <a:t>listrik</a:t>
            </a:r>
            <a:endParaRPr lang="en-US" sz="1400" dirty="0"/>
          </a:p>
          <a:p>
            <a:pPr marL="64008" indent="0">
              <a:buNone/>
            </a:pPr>
            <a:endParaRPr lang="id-ID" sz="1400" dirty="0" smtClean="0"/>
          </a:p>
          <a:p>
            <a:pPr marL="709613" indent="-346075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</a:p>
          <a:p>
            <a:pPr marL="711200" indent="-347663"/>
            <a:r>
              <a:rPr lang="en-US" sz="1400" dirty="0"/>
              <a:t>D.35.121.00.069.1 </a:t>
            </a:r>
            <a:endParaRPr lang="en-US" sz="1400" dirty="0" smtClean="0"/>
          </a:p>
          <a:p>
            <a:pPr marL="711200" indent="-347663"/>
            <a:r>
              <a:rPr lang="es-ES" sz="1400" dirty="0" err="1"/>
              <a:t>Membantu</a:t>
            </a:r>
            <a:r>
              <a:rPr lang="es-ES" sz="1400" dirty="0"/>
              <a:t> </a:t>
            </a:r>
            <a:r>
              <a:rPr lang="es-ES" sz="1400" dirty="0" err="1"/>
              <a:t>pelaksanaan</a:t>
            </a:r>
            <a:r>
              <a:rPr lang="es-ES" sz="1400" dirty="0"/>
              <a:t> </a:t>
            </a:r>
            <a:r>
              <a:rPr lang="es-ES" sz="1400" dirty="0" err="1"/>
              <a:t>pengawasan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transmisi</a:t>
            </a:r>
            <a:r>
              <a:rPr lang="es-ES" sz="1400" dirty="0"/>
              <a:t> </a:t>
            </a:r>
            <a:r>
              <a:rPr lang="es-ES" sz="1400" dirty="0" err="1"/>
              <a:t>tenaga</a:t>
            </a:r>
            <a:r>
              <a:rPr lang="es-ES" sz="1400" dirty="0"/>
              <a:t> </a:t>
            </a:r>
            <a:r>
              <a:rPr lang="es-ES" sz="1400" dirty="0" err="1"/>
              <a:t>listrik</a:t>
            </a:r>
            <a:endParaRPr lang="en-US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66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711200" indent="0">
              <a:buNone/>
            </a:pPr>
            <a:r>
              <a:rPr lang="en-US" sz="1400" b="1" dirty="0"/>
              <a:t>PILIHAN MINIMAL (PILIH </a:t>
            </a:r>
            <a:r>
              <a:rPr lang="en-US" sz="1400" b="1" dirty="0" smtClean="0"/>
              <a:t>2 </a:t>
            </a:r>
            <a:r>
              <a:rPr lang="en-US" sz="1400" b="1" dirty="0"/>
              <a:t>SAJA</a:t>
            </a:r>
            <a:r>
              <a:rPr lang="en-US" sz="1400" b="1" dirty="0" smtClean="0"/>
              <a:t>)</a:t>
            </a:r>
          </a:p>
          <a:p>
            <a:pPr marL="996950" indent="-285750"/>
            <a:r>
              <a:rPr lang="en-US" sz="1400" b="1" dirty="0" smtClean="0"/>
              <a:t>D.35.121.03.132.1</a:t>
            </a:r>
          </a:p>
          <a:p>
            <a:pPr marL="711200" indent="0">
              <a:buNone/>
              <a:tabLst>
                <a:tab pos="971550" algn="l"/>
              </a:tabLst>
            </a:pPr>
            <a:r>
              <a:rPr lang="en-US" sz="1400" b="1" dirty="0"/>
              <a:t>	</a:t>
            </a:r>
            <a:r>
              <a:rPr lang="en-US" sz="1400" b="1" dirty="0" err="1" smtClean="0"/>
              <a:t>Menetapkan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Pelaksanaan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Pengawasan</a:t>
            </a:r>
            <a:r>
              <a:rPr lang="en-US" sz="1400" b="1" dirty="0" smtClean="0"/>
              <a:t> </a:t>
            </a:r>
            <a:r>
              <a:rPr lang="en-US" sz="1400" b="1" dirty="0" err="1"/>
              <a:t>pembangunan</a:t>
            </a:r>
            <a:r>
              <a:rPr lang="en-US" sz="1400" b="1" dirty="0"/>
              <a:t> </a:t>
            </a:r>
            <a:r>
              <a:rPr lang="en-US" sz="1400" b="1" dirty="0" err="1" smtClean="0"/>
              <a:t>dan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pemasangan</a:t>
            </a:r>
            <a:r>
              <a:rPr lang="en-US" sz="1400" b="1" dirty="0" smtClean="0"/>
              <a:t> GI</a:t>
            </a:r>
          </a:p>
          <a:p>
            <a:pPr marL="996950" indent="-285750"/>
            <a:r>
              <a:rPr lang="en-US" sz="1400" b="1" dirty="0" smtClean="0"/>
              <a:t>D.35.121.03.135.1</a:t>
            </a:r>
          </a:p>
          <a:p>
            <a:pPr marL="711200" indent="0">
              <a:buNone/>
              <a:tabLst>
                <a:tab pos="971550" algn="l"/>
              </a:tabLst>
            </a:pPr>
            <a:r>
              <a:rPr lang="en-US" sz="1400" b="1" dirty="0"/>
              <a:t>	</a:t>
            </a:r>
            <a:r>
              <a:rPr lang="en-US" sz="1400" b="1" dirty="0" err="1"/>
              <a:t>Menetapkan</a:t>
            </a:r>
            <a:r>
              <a:rPr lang="en-US" sz="1400" b="1" dirty="0"/>
              <a:t> </a:t>
            </a:r>
            <a:r>
              <a:rPr lang="en-US" sz="1400" b="1" dirty="0" err="1" smtClean="0"/>
              <a:t>Pelaksanaan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Pengawasan</a:t>
            </a:r>
            <a:r>
              <a:rPr lang="en-US" sz="1400" b="1" dirty="0" smtClean="0"/>
              <a:t> </a:t>
            </a:r>
            <a:r>
              <a:rPr lang="en-US" sz="1400" b="1" dirty="0" err="1"/>
              <a:t>pembangunan</a:t>
            </a:r>
            <a:r>
              <a:rPr lang="en-US" sz="1400" b="1" dirty="0"/>
              <a:t> </a:t>
            </a:r>
            <a:r>
              <a:rPr lang="en-US" sz="1400" b="1" dirty="0" err="1" smtClean="0"/>
              <a:t>dan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pemasangan</a:t>
            </a:r>
            <a:r>
              <a:rPr lang="en-US" sz="1400" b="1" dirty="0" smtClean="0"/>
              <a:t> </a:t>
            </a:r>
            <a:r>
              <a:rPr lang="en-US" sz="1400" b="1" dirty="0"/>
              <a:t>common </a:t>
            </a:r>
            <a:r>
              <a:rPr lang="en-US" sz="1400" b="1" dirty="0" smtClean="0"/>
              <a:t>	facility</a:t>
            </a:r>
          </a:p>
          <a:p>
            <a:pPr marL="996950" indent="-285750"/>
            <a:r>
              <a:rPr lang="en-US" sz="1400" b="1" dirty="0" smtClean="0"/>
              <a:t>D.35.121.03.134.1</a:t>
            </a:r>
          </a:p>
          <a:p>
            <a:pPr marL="711200" indent="0">
              <a:buNone/>
              <a:tabLst>
                <a:tab pos="971550" algn="l"/>
              </a:tabLst>
            </a:pPr>
            <a:r>
              <a:rPr lang="en-US" sz="1400" b="1" dirty="0"/>
              <a:t>	</a:t>
            </a:r>
            <a:r>
              <a:rPr lang="en-US" sz="1400" b="1" dirty="0" err="1"/>
              <a:t>Menetapkan</a:t>
            </a:r>
            <a:r>
              <a:rPr lang="en-US" sz="1400" b="1" dirty="0"/>
              <a:t> </a:t>
            </a:r>
            <a:r>
              <a:rPr lang="en-US" sz="1400" b="1" dirty="0" err="1" smtClean="0"/>
              <a:t>Pelaksanaan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Pengawasan</a:t>
            </a:r>
            <a:r>
              <a:rPr lang="en-US" sz="1400" b="1" dirty="0" smtClean="0"/>
              <a:t> </a:t>
            </a:r>
            <a:r>
              <a:rPr lang="en-US" sz="1400" b="1" dirty="0" err="1"/>
              <a:t>pembangunan</a:t>
            </a:r>
            <a:r>
              <a:rPr lang="en-US" sz="1400" b="1" dirty="0"/>
              <a:t> </a:t>
            </a:r>
            <a:r>
              <a:rPr lang="en-US" sz="1400" b="1" dirty="0" err="1" smtClean="0"/>
              <a:t>dan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pemasangan</a:t>
            </a:r>
            <a:r>
              <a:rPr lang="en-US" sz="1400" b="1" dirty="0" smtClean="0"/>
              <a:t> GIS</a:t>
            </a:r>
          </a:p>
          <a:p>
            <a:pPr marL="996950" indent="-285750">
              <a:tabLst>
                <a:tab pos="971550" algn="l"/>
              </a:tabLst>
            </a:pPr>
            <a:r>
              <a:rPr lang="en-US" sz="1400" b="1" dirty="0" smtClean="0"/>
              <a:t>D.35.121.03.133.1</a:t>
            </a:r>
          </a:p>
          <a:p>
            <a:pPr marL="711200" indent="0">
              <a:buNone/>
              <a:tabLst>
                <a:tab pos="971550" algn="l"/>
              </a:tabLst>
            </a:pPr>
            <a:r>
              <a:rPr lang="en-US" sz="1400" b="1" dirty="0"/>
              <a:t>	</a:t>
            </a:r>
            <a:r>
              <a:rPr lang="en-US" sz="1400" b="1" dirty="0" err="1"/>
              <a:t>Menetapkan</a:t>
            </a:r>
            <a:r>
              <a:rPr lang="en-US" sz="1400" b="1" dirty="0"/>
              <a:t> </a:t>
            </a:r>
            <a:r>
              <a:rPr lang="en-US" sz="1400" b="1" dirty="0" err="1" smtClean="0"/>
              <a:t>Pelaksanaan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Pengawasan</a:t>
            </a:r>
            <a:r>
              <a:rPr lang="en-US" sz="1400" b="1" dirty="0" smtClean="0"/>
              <a:t> </a:t>
            </a:r>
            <a:r>
              <a:rPr lang="en-US" sz="1400" b="1" dirty="0" err="1"/>
              <a:t>pembangunan</a:t>
            </a:r>
            <a:r>
              <a:rPr lang="en-US" sz="1400" b="1" dirty="0"/>
              <a:t> </a:t>
            </a:r>
            <a:r>
              <a:rPr lang="en-US" sz="1400" b="1" dirty="0" err="1" smtClean="0"/>
              <a:t>dan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pemasangan</a:t>
            </a:r>
            <a:r>
              <a:rPr lang="en-US" sz="1400" b="1" dirty="0" smtClean="0"/>
              <a:t> GITET</a:t>
            </a:r>
          </a:p>
          <a:p>
            <a:pPr marL="711200" indent="0">
              <a:buNone/>
              <a:tabLst>
                <a:tab pos="971550" algn="l"/>
              </a:tabLst>
            </a:pPr>
            <a:endParaRPr lang="en-US" sz="1400" b="1" dirty="0"/>
          </a:p>
          <a:p>
            <a:pPr marL="711200" indent="0">
              <a:buNone/>
              <a:tabLst>
                <a:tab pos="971550" algn="l"/>
              </a:tabLst>
            </a:pPr>
            <a:endParaRPr lang="en-US" sz="1400" b="1" dirty="0"/>
          </a:p>
          <a:p>
            <a:pPr marL="711200" indent="0">
              <a:buNone/>
            </a:pPr>
            <a:endParaRPr lang="en-US" sz="1400" b="1" dirty="0"/>
          </a:p>
          <a:p>
            <a:pPr marL="711200" indent="0">
              <a:buNone/>
            </a:pPr>
            <a:endParaRPr lang="en-US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876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endParaRPr lang="sv-SE" sz="1400" b="1" dirty="0" smtClean="0"/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6</a:t>
            </a:r>
            <a:endParaRPr lang="sv-SE" sz="1400" b="1" dirty="0"/>
          </a:p>
          <a:p>
            <a:pPr marL="64008" indent="0">
              <a:buNone/>
            </a:pPr>
            <a:r>
              <a:rPr lang="fi-FI" sz="1400" b="1" dirty="0" smtClean="0"/>
              <a:t>1. </a:t>
            </a:r>
            <a:r>
              <a:rPr lang="fi-FI" sz="1400" b="1" dirty="0"/>
              <a:t>Analis Utama Konsultansi Pengawasan Sistem </a:t>
            </a:r>
            <a:r>
              <a:rPr lang="fi-FI" sz="1400" b="1" dirty="0" smtClean="0"/>
              <a:t>Transmisi</a:t>
            </a:r>
            <a:r>
              <a:rPr lang="sv-SE" sz="1400" b="1" dirty="0" smtClean="0"/>
              <a:t> </a:t>
            </a:r>
            <a:endParaRPr lang="sv-SE" sz="1400" dirty="0"/>
          </a:p>
          <a:p>
            <a:pPr marL="64008" indent="0">
              <a:buNone/>
            </a:pPr>
            <a:r>
              <a:rPr lang="en-US" sz="1400" b="1" dirty="0" smtClean="0"/>
              <a:t>      </a:t>
            </a:r>
            <a:r>
              <a:rPr lang="en-US" sz="1400" b="1" dirty="0"/>
              <a:t>D.35.121.01.KUALIFIKASI.6.TRATEL </a:t>
            </a:r>
            <a:endParaRPr lang="en-US" sz="1400" b="1" dirty="0" smtClean="0"/>
          </a:p>
          <a:p>
            <a:pPr marL="64008" indent="0">
              <a:buNone/>
            </a:pPr>
            <a:endParaRPr lang="en-US" sz="1400" dirty="0"/>
          </a:p>
          <a:p>
            <a:pPr marL="64008"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1) </a:t>
            </a:r>
            <a:r>
              <a:rPr lang="en-US" sz="1400" dirty="0" err="1"/>
              <a:t>Manajer</a:t>
            </a:r>
            <a:r>
              <a:rPr lang="en-US" sz="1400" dirty="0"/>
              <a:t> </a:t>
            </a:r>
            <a:r>
              <a:rPr lang="en-US" sz="1400" dirty="0" err="1"/>
              <a:t>Pengawasan</a:t>
            </a:r>
            <a:r>
              <a:rPr lang="en-US" sz="1400" dirty="0"/>
              <a:t>, Project </a:t>
            </a:r>
            <a:r>
              <a:rPr lang="en-US" sz="1400" dirty="0" err="1" smtClean="0"/>
              <a:t>Manajer</a:t>
            </a:r>
            <a:r>
              <a:rPr lang="it-IT" sz="1400" dirty="0" smtClean="0"/>
              <a:t> </a:t>
            </a:r>
            <a:endParaRPr lang="en-US" sz="1400" dirty="0" smtClean="0"/>
          </a:p>
          <a:p>
            <a:pPr marL="64008" indent="0">
              <a:buNone/>
            </a:pPr>
            <a:endParaRPr lang="id-ID" sz="1400" dirty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/>
              <a:t>INTI TERDIRI DARI 1 (SATU) UNIT KOMPETENSI</a:t>
            </a:r>
          </a:p>
          <a:p>
            <a:pPr marL="1074738" indent="-363538"/>
            <a:r>
              <a:rPr lang="en-US" sz="1400" dirty="0"/>
              <a:t> D.35.121.00.073.1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s-ES" sz="1400" dirty="0" smtClean="0"/>
              <a:t>	</a:t>
            </a:r>
            <a:r>
              <a:rPr lang="es-ES" sz="1400" dirty="0" err="1" smtClean="0"/>
              <a:t>Mengelola</a:t>
            </a:r>
            <a:r>
              <a:rPr lang="es-ES" sz="1400" dirty="0" smtClean="0"/>
              <a:t> </a:t>
            </a:r>
            <a:r>
              <a:rPr lang="es-ES" sz="1400" dirty="0" err="1" smtClean="0"/>
              <a:t>Pelaksanaan</a:t>
            </a:r>
            <a:r>
              <a:rPr lang="es-ES" sz="1400" dirty="0" smtClean="0"/>
              <a:t> </a:t>
            </a:r>
            <a:r>
              <a:rPr lang="es-ES" sz="1400" dirty="0" err="1" smtClean="0"/>
              <a:t>Pengawasan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Transmisi</a:t>
            </a:r>
            <a:r>
              <a:rPr lang="es-ES" sz="1400" dirty="0"/>
              <a:t> </a:t>
            </a:r>
            <a:r>
              <a:rPr lang="es-ES" sz="1400" dirty="0" smtClean="0"/>
              <a:t>	</a:t>
            </a:r>
            <a:r>
              <a:rPr lang="es-ES" sz="1400" dirty="0" err="1" smtClean="0"/>
              <a:t>Tenaga</a:t>
            </a:r>
            <a:r>
              <a:rPr lang="es-ES" sz="1400" dirty="0" smtClean="0"/>
              <a:t> </a:t>
            </a:r>
            <a:r>
              <a:rPr lang="es-ES" sz="1400" dirty="0" err="1" smtClean="0"/>
              <a:t>Listrik</a:t>
            </a:r>
            <a:endParaRPr lang="en-US" sz="1400" dirty="0" smtClean="0"/>
          </a:p>
          <a:p>
            <a:pPr marL="711200" indent="0">
              <a:buNone/>
            </a:pPr>
            <a:r>
              <a:rPr lang="en-US" sz="1400" b="1" dirty="0"/>
              <a:t>PILIHAN MINIMAL (PILIH </a:t>
            </a:r>
            <a:r>
              <a:rPr lang="en-US" sz="1400" b="1" dirty="0" smtClean="0"/>
              <a:t>1 </a:t>
            </a:r>
            <a:r>
              <a:rPr lang="en-US" sz="1400" b="1" dirty="0"/>
              <a:t>SAJA)</a:t>
            </a:r>
          </a:p>
          <a:p>
            <a:pPr marL="1074738" indent="-363538"/>
            <a:r>
              <a:rPr lang="en-US" sz="1400" dirty="0" smtClean="0"/>
              <a:t>D.35.121.02.104.1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Mengelola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Mengembangkan</a:t>
            </a:r>
            <a:r>
              <a:rPr lang="en-US" sz="1400" dirty="0" smtClean="0"/>
              <a:t> </a:t>
            </a:r>
            <a:r>
              <a:rPr lang="en-US" sz="1400" dirty="0" err="1" smtClean="0"/>
              <a:t>Metode</a:t>
            </a:r>
            <a:r>
              <a:rPr lang="en-US" sz="1400" dirty="0" smtClean="0"/>
              <a:t> </a:t>
            </a:r>
            <a:r>
              <a:rPr lang="en-US" sz="1400" dirty="0" err="1" smtClean="0"/>
              <a:t>Pengawasan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smtClean="0"/>
              <a:t>	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Jaringan</a:t>
            </a:r>
            <a:endParaRPr lang="en-US" sz="1400" dirty="0"/>
          </a:p>
          <a:p>
            <a:pPr marL="1074738" indent="-363538"/>
            <a:r>
              <a:rPr lang="en-US" sz="1400" dirty="0"/>
              <a:t>D.35.121.03.136.1	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Mengelola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Mengembangkan</a:t>
            </a:r>
            <a:r>
              <a:rPr lang="en-US" sz="1400" dirty="0" smtClean="0"/>
              <a:t> </a:t>
            </a:r>
            <a:r>
              <a:rPr lang="en-US" sz="1400" dirty="0" err="1" smtClean="0"/>
              <a:t>Metode</a:t>
            </a:r>
            <a:r>
              <a:rPr lang="en-US" sz="1400" dirty="0" smtClean="0"/>
              <a:t> </a:t>
            </a:r>
            <a:r>
              <a:rPr lang="en-US" sz="1400" dirty="0" err="1" smtClean="0"/>
              <a:t>Pengawasan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smtClean="0"/>
              <a:t>	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Gardu</a:t>
            </a:r>
            <a:r>
              <a:rPr lang="en-US" sz="1400" dirty="0" smtClean="0"/>
              <a:t> </a:t>
            </a:r>
            <a:r>
              <a:rPr lang="en-US" sz="1400" dirty="0" err="1"/>
              <a:t>Induk</a:t>
            </a: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838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35574"/>
            <a:ext cx="8784976" cy="5229729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endParaRPr lang="sv-SE" sz="1400" b="1" dirty="0" smtClean="0"/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2</a:t>
            </a:r>
            <a:endParaRPr lang="sv-SE" sz="1400" b="1" dirty="0"/>
          </a:p>
          <a:p>
            <a:pPr marL="64008" indent="0">
              <a:buNone/>
            </a:pPr>
            <a:r>
              <a:rPr lang="fi-FI" sz="1400" b="1" dirty="0" smtClean="0"/>
              <a:t>1.   </a:t>
            </a:r>
            <a:r>
              <a:rPr lang="sv-SE" sz="1400" b="1" dirty="0" smtClean="0"/>
              <a:t>Pelaksana </a:t>
            </a:r>
            <a:r>
              <a:rPr lang="sv-SE" sz="1400" b="1" dirty="0"/>
              <a:t>Madya Konsultansi </a:t>
            </a:r>
            <a:r>
              <a:rPr lang="sv-SE" sz="1400" b="1" dirty="0" smtClean="0"/>
              <a:t>Pengawasan Jaringan Transmisi</a:t>
            </a:r>
            <a:endParaRPr lang="sv-SE" sz="1400" dirty="0"/>
          </a:p>
          <a:p>
            <a:pPr marL="342900" indent="-279400">
              <a:buNone/>
            </a:pPr>
            <a:r>
              <a:rPr lang="en-US" sz="1400" b="1" dirty="0" smtClean="0"/>
              <a:t> 	D.35.121.01.KUALIFIKASI.2.TRAJAR</a:t>
            </a:r>
            <a:endParaRPr lang="en-US" sz="1400" dirty="0"/>
          </a:p>
          <a:p>
            <a:pPr marL="368300" indent="0">
              <a:buNone/>
              <a:tabLst>
                <a:tab pos="685800" algn="l"/>
              </a:tabLst>
            </a:pPr>
            <a:r>
              <a:rPr lang="en-US" sz="1400" dirty="0" smtClean="0"/>
              <a:t>1) </a:t>
            </a:r>
            <a:r>
              <a:rPr lang="en-US" sz="1400" dirty="0" smtClean="0"/>
              <a:t>	</a:t>
            </a:r>
            <a:r>
              <a:rPr lang="es-ES" sz="1400" dirty="0" err="1" smtClean="0"/>
              <a:t>Pelaksana</a:t>
            </a:r>
            <a:r>
              <a:rPr lang="es-ES" sz="1400" dirty="0" smtClean="0"/>
              <a:t> </a:t>
            </a:r>
            <a:r>
              <a:rPr lang="es-ES" sz="1400" dirty="0" err="1"/>
              <a:t>madya</a:t>
            </a:r>
            <a:r>
              <a:rPr lang="es-ES" sz="1400" dirty="0"/>
              <a:t> </a:t>
            </a:r>
            <a:r>
              <a:rPr lang="es-ES" sz="1400" dirty="0" err="1"/>
              <a:t>Pengawasan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endParaRPr lang="es-ES" sz="1400" dirty="0"/>
          </a:p>
          <a:p>
            <a:pPr marL="368300" indent="0">
              <a:buNone/>
              <a:tabLst>
                <a:tab pos="685800" algn="l"/>
              </a:tabLst>
            </a:pPr>
            <a:r>
              <a:rPr lang="es-ES" sz="1400" dirty="0" smtClean="0"/>
              <a:t>	SUTT </a:t>
            </a:r>
            <a:r>
              <a:rPr lang="es-ES" sz="1400" dirty="0"/>
              <a:t>dan/</a:t>
            </a:r>
            <a:r>
              <a:rPr lang="es-ES" sz="1400" dirty="0" err="1"/>
              <a:t>atau</a:t>
            </a:r>
            <a:r>
              <a:rPr lang="es-ES" sz="1400" dirty="0"/>
              <a:t> SUTET</a:t>
            </a:r>
            <a:endParaRPr lang="en-US" sz="1400" dirty="0" smtClean="0"/>
          </a:p>
          <a:p>
            <a:pPr marL="64008" indent="0">
              <a:buNone/>
            </a:pPr>
            <a:endParaRPr lang="id-ID" sz="1400" dirty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1028700" indent="-317500"/>
            <a:r>
              <a:rPr lang="en-US" sz="1400" dirty="0" smtClean="0"/>
              <a:t>D.35.121.02.074.1</a:t>
            </a:r>
          </a:p>
          <a:p>
            <a:pPr marL="1028700" indent="-317500">
              <a:buNone/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 </a:t>
            </a:r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/>
              <a:t>pondasi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tiang</a:t>
            </a:r>
            <a:r>
              <a:rPr lang="en-US" sz="1400" dirty="0"/>
              <a:t>   </a:t>
            </a:r>
            <a:r>
              <a:rPr lang="en-US" sz="1400" dirty="0" smtClean="0"/>
              <a:t>SUTT</a:t>
            </a:r>
            <a:endParaRPr lang="en-US" sz="1400" dirty="0"/>
          </a:p>
          <a:p>
            <a:pPr marL="1028700" indent="-317500"/>
            <a:r>
              <a:rPr lang="en-US" sz="1400" dirty="0" smtClean="0"/>
              <a:t>D.35.121.02.076.1</a:t>
            </a:r>
          </a:p>
          <a:p>
            <a:pPr marL="1028700" indent="-317500">
              <a:buNone/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 </a:t>
            </a:r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 </a:t>
            </a:r>
            <a:r>
              <a:rPr lang="en-US" sz="1400" dirty="0" err="1"/>
              <a:t>dan</a:t>
            </a:r>
            <a:r>
              <a:rPr lang="en-US" sz="1400" dirty="0"/>
              <a:t> 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/>
              <a:t>konduktor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aksesoris</a:t>
            </a:r>
            <a:r>
              <a:rPr lang="en-US" sz="1400" dirty="0"/>
              <a:t> SUTT</a:t>
            </a:r>
          </a:p>
          <a:p>
            <a:pPr marL="1085850" indent="-374650">
              <a:buNone/>
            </a:pPr>
            <a:r>
              <a:rPr lang="en-US" sz="1400" dirty="0"/>
              <a:t>	</a:t>
            </a:r>
            <a:endParaRPr lang="en-US" sz="1400" dirty="0" smtClean="0"/>
          </a:p>
          <a:p>
            <a:pPr marL="711200" indent="0">
              <a:buNone/>
            </a:pPr>
            <a:r>
              <a:rPr lang="en-US" sz="1400" b="1" dirty="0" smtClean="0"/>
              <a:t>PILIHAN (Minimal </a:t>
            </a:r>
            <a:r>
              <a:rPr lang="en-US" sz="1400" b="1" dirty="0" err="1" smtClean="0"/>
              <a:t>pilih</a:t>
            </a:r>
            <a:r>
              <a:rPr lang="en-US" sz="1400" b="1" dirty="0" smtClean="0"/>
              <a:t> 1 </a:t>
            </a:r>
            <a:r>
              <a:rPr lang="en-US" sz="1400" b="1" dirty="0" err="1" smtClean="0"/>
              <a:t>saja</a:t>
            </a:r>
            <a:r>
              <a:rPr lang="en-US" sz="1400" b="1" dirty="0" smtClean="0"/>
              <a:t>)</a:t>
            </a:r>
          </a:p>
          <a:p>
            <a:pPr marL="1028700" indent="-317500"/>
            <a:r>
              <a:rPr lang="en-US" sz="1400" dirty="0" smtClean="0"/>
              <a:t>D.35.121.02.075.1</a:t>
            </a:r>
          </a:p>
          <a:p>
            <a:pPr marL="1028700" indent="-317500">
              <a:buNone/>
            </a:pPr>
            <a:r>
              <a:rPr lang="en-US" sz="1400" dirty="0"/>
              <a:t>	</a:t>
            </a:r>
            <a:r>
              <a:rPr lang="sv-SE" sz="1400" dirty="0"/>
              <a:t>Melaksanakan  pengawasan pembangunan  dan  pemasangan pondasi dan tiang </a:t>
            </a:r>
            <a:r>
              <a:rPr lang="sv-SE" sz="1400" dirty="0" smtClean="0"/>
              <a:t>SUTET</a:t>
            </a:r>
            <a:r>
              <a:rPr lang="sv-SE" sz="1400" dirty="0"/>
              <a:t>	</a:t>
            </a:r>
            <a:endParaRPr lang="en-US" sz="1400" dirty="0" smtClean="0"/>
          </a:p>
          <a:p>
            <a:pPr marL="1028700" indent="-317500"/>
            <a:r>
              <a:rPr lang="en-US" sz="1400" dirty="0" smtClean="0"/>
              <a:t>D.35.121.02.07</a:t>
            </a:r>
          </a:p>
          <a:p>
            <a:pPr marL="711200" indent="0">
              <a:buNone/>
              <a:tabLst>
                <a:tab pos="102870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 </a:t>
            </a:r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 </a:t>
            </a:r>
            <a:r>
              <a:rPr lang="en-US" sz="1400" dirty="0" err="1"/>
              <a:t>dan</a:t>
            </a:r>
            <a:r>
              <a:rPr lang="en-US" sz="1400" dirty="0"/>
              <a:t> 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/>
              <a:t>konduktor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smtClean="0"/>
              <a:t>	</a:t>
            </a:r>
            <a:r>
              <a:rPr lang="en-US" sz="1400" dirty="0" err="1" smtClean="0"/>
              <a:t>aksesoris</a:t>
            </a:r>
            <a:r>
              <a:rPr lang="en-US" sz="1400" dirty="0" smtClean="0"/>
              <a:t> </a:t>
            </a:r>
            <a:r>
              <a:rPr lang="en-US" sz="1400" dirty="0"/>
              <a:t>SUTET </a:t>
            </a:r>
            <a:r>
              <a:rPr lang="en-US" sz="1400" dirty="0" smtClean="0"/>
              <a:t>	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644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84784"/>
            <a:ext cx="8784976" cy="3384376"/>
          </a:xfrm>
        </p:spPr>
        <p:txBody>
          <a:bodyPr>
            <a:noAutofit/>
          </a:bodyPr>
          <a:lstStyle/>
          <a:p>
            <a:pPr marL="368300" indent="0">
              <a:buNone/>
              <a:tabLst>
                <a:tab pos="711200" algn="l"/>
              </a:tabLst>
            </a:pPr>
            <a:r>
              <a:rPr lang="sv-SE" sz="1400" dirty="0" smtClean="0"/>
              <a:t>2) 	</a:t>
            </a:r>
            <a:r>
              <a:rPr lang="sv-SE" sz="1400" dirty="0"/>
              <a:t>Pelaksana madya Pengawasan pembangunan dan </a:t>
            </a:r>
            <a:r>
              <a:rPr lang="sv-SE" sz="1400" dirty="0" smtClean="0"/>
              <a:t>pemasangan SKTT </a:t>
            </a:r>
            <a:r>
              <a:rPr lang="sv-SE" sz="1400" dirty="0"/>
              <a:t>dan/atau SKLT</a:t>
            </a:r>
            <a:endParaRPr lang="sv-SE" sz="1400" b="1" dirty="0" smtClean="0"/>
          </a:p>
          <a:p>
            <a:pPr marL="1074738" indent="-363538">
              <a:spcBef>
                <a:spcPts val="0"/>
              </a:spcBef>
              <a:buNone/>
            </a:pPr>
            <a:endParaRPr lang="sv-SE" sz="1400" b="1" dirty="0" smtClean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  <a:endParaRPr lang="sv-SE" sz="1400" b="1" dirty="0"/>
          </a:p>
          <a:p>
            <a:pPr marL="1054100" indent="-342900">
              <a:tabLst>
                <a:tab pos="1028700" algn="l"/>
              </a:tabLst>
            </a:pPr>
            <a:r>
              <a:rPr lang="en-US" sz="1400" dirty="0" smtClean="0"/>
              <a:t>D.35.121.02.078.1</a:t>
            </a:r>
          </a:p>
          <a:p>
            <a:pPr marL="711200" indent="0">
              <a:buNone/>
              <a:tabLst>
                <a:tab pos="102870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 </a:t>
            </a:r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 </a:t>
            </a:r>
            <a:r>
              <a:rPr lang="en-US" sz="1400" dirty="0" err="1"/>
              <a:t>dan</a:t>
            </a:r>
            <a:r>
              <a:rPr lang="en-US" sz="1400" dirty="0"/>
              <a:t> 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smtClean="0"/>
              <a:t> </a:t>
            </a:r>
            <a:r>
              <a:rPr lang="en-US" sz="1400" dirty="0" err="1" smtClean="0"/>
              <a:t>Jalur</a:t>
            </a:r>
            <a:r>
              <a:rPr lang="en-US" sz="1400" dirty="0" smtClean="0"/>
              <a:t> </a:t>
            </a:r>
            <a:r>
              <a:rPr lang="en-US" sz="1400" dirty="0"/>
              <a:t>SKTT 	</a:t>
            </a:r>
            <a:endParaRPr lang="en-US" sz="1400" dirty="0" smtClean="0"/>
          </a:p>
          <a:p>
            <a:pPr marL="1054100" indent="-342900"/>
            <a:r>
              <a:rPr lang="en-US" sz="1400" dirty="0" smtClean="0"/>
              <a:t>D.35.121.02.080.1</a:t>
            </a:r>
          </a:p>
          <a:p>
            <a:pPr marL="711200" indent="0">
              <a:buNone/>
              <a:tabLst>
                <a:tab pos="102870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 </a:t>
            </a:r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 </a:t>
            </a:r>
            <a:r>
              <a:rPr lang="en-US" sz="1400" dirty="0" err="1"/>
              <a:t>dan</a:t>
            </a:r>
            <a:r>
              <a:rPr lang="en-US" sz="1400" dirty="0"/>
              <a:t> 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 smtClean="0"/>
              <a:t>minyak</a:t>
            </a:r>
            <a:r>
              <a:rPr lang="en-US" sz="1400" dirty="0" smtClean="0"/>
              <a:t>  </a:t>
            </a:r>
            <a:r>
              <a:rPr lang="en-US" sz="1400" dirty="0" err="1"/>
              <a:t>insulasi</a:t>
            </a:r>
            <a:r>
              <a:rPr lang="en-US" sz="1400" dirty="0"/>
              <a:t>  </a:t>
            </a:r>
            <a:r>
              <a:rPr lang="en-US" sz="1400" dirty="0" err="1"/>
              <a:t>dan</a:t>
            </a:r>
            <a:r>
              <a:rPr lang="en-US" sz="1400" dirty="0"/>
              <a:t>  </a:t>
            </a:r>
            <a:r>
              <a:rPr lang="en-US" sz="1400" dirty="0" smtClean="0"/>
              <a:t>	</a:t>
            </a:r>
            <a:r>
              <a:rPr lang="en-US" sz="1400" dirty="0" err="1" smtClean="0"/>
              <a:t>tangki</a:t>
            </a:r>
            <a:r>
              <a:rPr lang="en-US" sz="1400" dirty="0" smtClean="0"/>
              <a:t> </a:t>
            </a:r>
            <a:r>
              <a:rPr lang="en-US" sz="1400" dirty="0" err="1"/>
              <a:t>ekspansi</a:t>
            </a:r>
            <a:endParaRPr lang="en-US" sz="1400" dirty="0" smtClean="0"/>
          </a:p>
          <a:p>
            <a:pPr marL="1054100" indent="-342900">
              <a:tabLst>
                <a:tab pos="1028700" algn="l"/>
              </a:tabLst>
            </a:pPr>
            <a:r>
              <a:rPr lang="en-US" sz="1400" dirty="0" smtClean="0"/>
              <a:t>D.35.121.02.081.1</a:t>
            </a:r>
          </a:p>
          <a:p>
            <a:pPr marL="711200" indent="0">
              <a:buNone/>
              <a:tabLst>
                <a:tab pos="102870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 </a:t>
            </a:r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 </a:t>
            </a:r>
            <a:r>
              <a:rPr lang="en-US" sz="1400" dirty="0" err="1"/>
              <a:t>dan</a:t>
            </a:r>
            <a:r>
              <a:rPr lang="en-US" sz="1400" dirty="0"/>
              <a:t> 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smtClean="0"/>
              <a:t>cross bounding</a:t>
            </a:r>
            <a:r>
              <a:rPr lang="en-US" sz="1400" dirty="0"/>
              <a:t>,  </a:t>
            </a:r>
            <a:r>
              <a:rPr lang="en-US" sz="1400" dirty="0" smtClean="0"/>
              <a:t>	sealing  </a:t>
            </a:r>
            <a:r>
              <a:rPr lang="en-US" sz="1400" dirty="0"/>
              <a:t>end 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sambungan</a:t>
            </a:r>
            <a:r>
              <a:rPr lang="en-US" sz="1400" dirty="0"/>
              <a:t> </a:t>
            </a:r>
            <a:r>
              <a:rPr lang="en-US" sz="1400" dirty="0" smtClean="0"/>
              <a:t>SKTT</a:t>
            </a:r>
            <a:endParaRPr lang="en-US" sz="1400" b="1" dirty="0" smtClean="0"/>
          </a:p>
          <a:p>
            <a:pPr marL="711200" indent="0">
              <a:buNone/>
            </a:pPr>
            <a:endParaRPr lang="en-US" sz="1400" b="1" dirty="0" smtClean="0"/>
          </a:p>
          <a:p>
            <a:pPr marL="711200" indent="0">
              <a:buNone/>
            </a:pPr>
            <a:r>
              <a:rPr lang="sv-SE" sz="1400" dirty="0"/>
              <a:t>	</a:t>
            </a:r>
          </a:p>
          <a:p>
            <a:pPr marL="368300" indent="0">
              <a:buNone/>
            </a:pPr>
            <a:endParaRPr lang="sv-SE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en-US" sz="2400" dirty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150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06" y="1412776"/>
            <a:ext cx="8784976" cy="3211256"/>
          </a:xfrm>
        </p:spPr>
        <p:txBody>
          <a:bodyPr>
            <a:noAutofit/>
          </a:bodyPr>
          <a:lstStyle/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2 </a:t>
            </a:r>
            <a:r>
              <a:rPr lang="en-US" sz="1400" b="1" dirty="0" err="1"/>
              <a:t>saja</a:t>
            </a:r>
            <a:r>
              <a:rPr lang="en-US" sz="1400" b="1" dirty="0" smtClean="0"/>
              <a:t>)</a:t>
            </a:r>
          </a:p>
          <a:p>
            <a:pPr marL="711200" indent="0">
              <a:buNone/>
            </a:pPr>
            <a:endParaRPr lang="en-US" sz="1400" b="1" dirty="0"/>
          </a:p>
          <a:p>
            <a:pPr marL="1028700" indent="-317500"/>
            <a:r>
              <a:rPr lang="sv-SE" sz="1400" dirty="0"/>
              <a:t>D.35.121.02.079.1</a:t>
            </a:r>
          </a:p>
          <a:p>
            <a:pPr marL="711200" indent="0">
              <a:buNone/>
              <a:tabLst>
                <a:tab pos="1028700" algn="l"/>
              </a:tabLst>
            </a:pPr>
            <a:r>
              <a:rPr lang="sv-SE" sz="1400" dirty="0"/>
              <a:t>	Melaksanakan  pengawasan pembangunan  dan  pemasangan Jalur SKLT	</a:t>
            </a:r>
          </a:p>
          <a:p>
            <a:pPr marL="1054100" indent="-342900">
              <a:tabLst>
                <a:tab pos="1028700" algn="l"/>
              </a:tabLst>
            </a:pPr>
            <a:r>
              <a:rPr lang="sv-SE" sz="1400" dirty="0"/>
              <a:t>D.35.121.02.082.1 </a:t>
            </a:r>
          </a:p>
          <a:p>
            <a:pPr marL="711200" indent="0">
              <a:buNone/>
              <a:tabLst>
                <a:tab pos="1028700" algn="l"/>
              </a:tabLst>
            </a:pPr>
            <a:r>
              <a:rPr lang="sv-SE" sz="1400" dirty="0"/>
              <a:t>	Melaksanakan  pengawasan pembangunan  dan  pemasangan cross bounding, 	sealing  end  dan sambungan SKLT</a:t>
            </a:r>
          </a:p>
          <a:p>
            <a:pPr marL="1054100" indent="-342900">
              <a:tabLst>
                <a:tab pos="1028700" algn="l"/>
              </a:tabLst>
            </a:pPr>
            <a:r>
              <a:rPr lang="sv-SE" sz="1400" dirty="0"/>
              <a:t>D.35.121.02.083.1  </a:t>
            </a:r>
          </a:p>
          <a:p>
            <a:pPr marL="711200" indent="0">
              <a:buNone/>
              <a:tabLst>
                <a:tab pos="1028700" algn="l"/>
              </a:tabLst>
            </a:pPr>
            <a:r>
              <a:rPr lang="sv-SE" sz="1400" dirty="0"/>
              <a:t>	Melaksanakan  pengawasan pembangunan  dan  pemasangan proteksi 	minyak kabel SKLT</a:t>
            </a:r>
          </a:p>
          <a:p>
            <a:pPr marL="1054100" indent="-342900">
              <a:tabLst>
                <a:tab pos="1028700" algn="l"/>
              </a:tabLst>
            </a:pPr>
            <a:r>
              <a:rPr lang="sv-SE" sz="1400" dirty="0"/>
              <a:t>D.35.121.02.084.1 </a:t>
            </a:r>
          </a:p>
          <a:p>
            <a:pPr marL="711200" indent="0">
              <a:buNone/>
              <a:tabLst>
                <a:tab pos="1028700" algn="l"/>
              </a:tabLst>
            </a:pPr>
            <a:r>
              <a:rPr lang="sv-SE" sz="1400" dirty="0"/>
              <a:t>	 Melaksanakan  pengawasan pembangunan  dan  pemasangan 			 proteksi minyak kabel SKTT</a:t>
            </a:r>
            <a:endParaRPr lang="en-US" sz="1400" b="1" dirty="0" smtClean="0"/>
          </a:p>
          <a:p>
            <a:pPr marL="711200" indent="0">
              <a:buNone/>
            </a:pPr>
            <a:r>
              <a:rPr lang="sv-SE" sz="1400" dirty="0"/>
              <a:t>	</a:t>
            </a:r>
          </a:p>
          <a:p>
            <a:pPr marL="368300" indent="0">
              <a:buNone/>
            </a:pPr>
            <a:endParaRPr lang="sv-SE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en-US" sz="2400" dirty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114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01" y="1052736"/>
            <a:ext cx="8784976" cy="5695388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2. 	Pelaksana </a:t>
            </a:r>
            <a:r>
              <a:rPr lang="fi-FI" sz="1400" b="1" dirty="0"/>
              <a:t>Madya Konsultansi Pengawasan Gardu </a:t>
            </a:r>
            <a:r>
              <a:rPr lang="fi-FI" sz="1400" b="1" dirty="0" smtClean="0"/>
              <a:t>Induk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	 D.35.121.01.KUALIFIKASI.2.TRAGID </a:t>
            </a:r>
            <a:r>
              <a:rPr lang="fi-FI" sz="1400" b="1" dirty="0" smtClean="0"/>
              <a:t>	</a:t>
            </a:r>
            <a:endParaRPr lang="sv-SE" sz="1400" dirty="0" smtClean="0"/>
          </a:p>
          <a:p>
            <a:pPr marL="64008" indent="0">
              <a:buNone/>
            </a:pPr>
            <a:r>
              <a:rPr lang="en-US" sz="1400" b="1" dirty="0" smtClean="0"/>
              <a:t>      </a:t>
            </a:r>
            <a:endParaRPr lang="en-US" sz="1400" dirty="0"/>
          </a:p>
          <a:p>
            <a:pPr marL="368300" indent="0">
              <a:buNone/>
            </a:pPr>
            <a:r>
              <a:rPr lang="en-US" sz="1400" dirty="0"/>
              <a:t>1. </a:t>
            </a:r>
            <a:r>
              <a:rPr lang="en-US" sz="1400" dirty="0" err="1"/>
              <a:t>Pelaksana</a:t>
            </a:r>
            <a:r>
              <a:rPr lang="en-US" sz="1400" dirty="0"/>
              <a:t> </a:t>
            </a:r>
            <a:r>
              <a:rPr lang="en-US" sz="1400" dirty="0" err="1"/>
              <a:t>madya</a:t>
            </a:r>
            <a:r>
              <a:rPr lang="en-US" sz="1400" dirty="0"/>
              <a:t> </a:t>
            </a:r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GI</a:t>
            </a:r>
          </a:p>
          <a:p>
            <a:pPr marL="368300" indent="0">
              <a:buNone/>
              <a:tabLst>
                <a:tab pos="57150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dan</a:t>
            </a:r>
            <a:r>
              <a:rPr lang="en-US" sz="1400" dirty="0" smtClean="0"/>
              <a:t>/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/>
              <a:t>GITET</a:t>
            </a:r>
          </a:p>
          <a:p>
            <a:pPr marL="64008" indent="0">
              <a:buNone/>
            </a:pPr>
            <a:endParaRPr lang="id-ID" sz="1400" dirty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1074738" indent="-363538"/>
            <a:r>
              <a:rPr lang="sv-SE" sz="1400" dirty="0" smtClean="0"/>
              <a:t>D.35.121.03.105.1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 smtClean="0"/>
              <a:t>	Melaksanakan pengawasan </a:t>
            </a:r>
            <a:r>
              <a:rPr lang="sv-SE" sz="1400" dirty="0"/>
              <a:t>pembangunan dan </a:t>
            </a:r>
            <a:r>
              <a:rPr lang="sv-SE" sz="1400" dirty="0" smtClean="0"/>
              <a:t>pemasangan </a:t>
            </a:r>
            <a:r>
              <a:rPr lang="sv-SE" sz="1400" dirty="0"/>
              <a:t>peralatan </a:t>
            </a:r>
            <a:r>
              <a:rPr lang="sv-SE" sz="1400" dirty="0" smtClean="0"/>
              <a:t>		gardu induk</a:t>
            </a:r>
          </a:p>
          <a:p>
            <a:pPr marL="1085850" indent="-374650">
              <a:tabLst>
                <a:tab pos="1085850" algn="l"/>
              </a:tabLst>
            </a:pPr>
            <a:r>
              <a:rPr lang="sv-SE" sz="1400" dirty="0"/>
              <a:t>D.35.121.03.108.1 </a:t>
            </a:r>
            <a:r>
              <a:rPr lang="sv-SE" sz="1400" dirty="0" smtClean="0"/>
              <a:t>Melaksanakan pengawasan pembangunan </a:t>
            </a:r>
            <a:r>
              <a:rPr lang="sv-SE" sz="1400" dirty="0"/>
              <a:t>dan pemasangan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 smtClean="0"/>
              <a:t>	proteksi internal transformator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en-US" sz="1400" b="1" dirty="0" smtClean="0"/>
          </a:p>
          <a:p>
            <a:pPr marL="7112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2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1074738" indent="-363538"/>
            <a:r>
              <a:rPr lang="sv-SE" sz="1400" dirty="0"/>
              <a:t>D.35.125.03.106.1</a:t>
            </a:r>
          </a:p>
          <a:p>
            <a:pPr marL="1074738" indent="-363538"/>
            <a:r>
              <a:rPr lang="sv-SE" sz="1400" dirty="0"/>
              <a:t>Melaksanakan </a:t>
            </a:r>
            <a:r>
              <a:rPr lang="sv-SE" sz="1400" dirty="0" smtClean="0"/>
              <a:t>pengawasan pembangunan </a:t>
            </a:r>
            <a:r>
              <a:rPr lang="sv-SE" sz="1400" dirty="0"/>
              <a:t>dan </a:t>
            </a:r>
            <a:r>
              <a:rPr lang="sv-SE" sz="1400" dirty="0" smtClean="0"/>
              <a:t>pemasangankumparan</a:t>
            </a:r>
            <a:r>
              <a:rPr lang="sv-SE" sz="1400" dirty="0"/>
              <a:t>, inti besi dan </a:t>
            </a:r>
            <a:r>
              <a:rPr lang="sv-SE" sz="1400" dirty="0" smtClean="0"/>
              <a:t>alat bantunya </a:t>
            </a:r>
            <a:r>
              <a:rPr lang="sv-SE" sz="1400" dirty="0"/>
              <a:t>pada transformator 	</a:t>
            </a:r>
            <a:endParaRPr lang="en-US" sz="1400" dirty="0"/>
          </a:p>
          <a:p>
            <a:pPr marL="1074738" indent="-363538"/>
            <a:r>
              <a:rPr lang="en-US" sz="1400" dirty="0" smtClean="0"/>
              <a:t>D.35.121.03.107.1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pengawasan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media </a:t>
            </a:r>
            <a:r>
              <a:rPr lang="en-US" sz="1400" dirty="0" err="1"/>
              <a:t>insulasi</a:t>
            </a:r>
            <a:r>
              <a:rPr lang="en-US" sz="1400" dirty="0"/>
              <a:t> </a:t>
            </a:r>
            <a:r>
              <a:rPr lang="en-US" sz="1400" dirty="0" smtClean="0"/>
              <a:t>	</a:t>
            </a:r>
            <a:r>
              <a:rPr lang="en-US" sz="1400" dirty="0" err="1" smtClean="0"/>
              <a:t>transformator</a:t>
            </a:r>
            <a:endParaRPr lang="en-US" sz="1400" dirty="0" smtClean="0"/>
          </a:p>
          <a:p>
            <a:pPr marL="996950" indent="-285750">
              <a:tabLst>
                <a:tab pos="1085850" algn="l"/>
              </a:tabLst>
            </a:pPr>
            <a:r>
              <a:rPr lang="en-US" sz="1400" dirty="0" smtClean="0"/>
              <a:t>	D.35.121.03.109.1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sv-SE" sz="1400" dirty="0" smtClean="0"/>
              <a:t>Melaksanakan pengawasan pembangunan </a:t>
            </a:r>
            <a:r>
              <a:rPr lang="sv-SE" sz="1400" dirty="0"/>
              <a:t>dan </a:t>
            </a:r>
            <a:r>
              <a:rPr lang="sv-SE" sz="1400" dirty="0" smtClean="0"/>
              <a:t>pemasangan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sv-SE" sz="1400" dirty="0" smtClean="0"/>
              <a:t>proteksi </a:t>
            </a:r>
            <a:r>
              <a:rPr lang="sv-SE" sz="1400" dirty="0"/>
              <a:t>bay transformator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 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878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368300" indent="0">
              <a:buNone/>
              <a:tabLst>
                <a:tab pos="685800" algn="l"/>
              </a:tabLst>
            </a:pPr>
            <a:r>
              <a:rPr lang="en-US" sz="1400" dirty="0" smtClean="0"/>
              <a:t>2) 	</a:t>
            </a:r>
            <a:r>
              <a:rPr lang="en-US" sz="1400" dirty="0" err="1" smtClean="0"/>
              <a:t>Pelaksana</a:t>
            </a:r>
            <a:r>
              <a:rPr lang="en-US" sz="1400" dirty="0" smtClean="0"/>
              <a:t> </a:t>
            </a:r>
            <a:r>
              <a:rPr lang="en-US" sz="1400" dirty="0" err="1"/>
              <a:t>madya</a:t>
            </a:r>
            <a:r>
              <a:rPr lang="en-US" sz="1400" dirty="0"/>
              <a:t> </a:t>
            </a:r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endParaRPr lang="en-US" sz="1400" dirty="0"/>
          </a:p>
          <a:p>
            <a:pPr marL="368300" indent="0">
              <a:buNone/>
              <a:tabLst>
                <a:tab pos="685800" algn="l"/>
              </a:tabLst>
            </a:pPr>
            <a:r>
              <a:rPr lang="en-US" sz="1400" dirty="0" smtClean="0"/>
              <a:t>	Switchgear</a:t>
            </a:r>
            <a:endParaRPr lang="en-US" sz="1400" dirty="0"/>
          </a:p>
          <a:p>
            <a:pPr marL="64008" indent="0">
              <a:buNone/>
            </a:pPr>
            <a:endParaRPr lang="id-ID" sz="1400" dirty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 smtClean="0"/>
              <a:t>INTI TERDIRI 2 (DUA) UNIT KOMPETENSI</a:t>
            </a:r>
            <a:endParaRPr lang="sv-SE" sz="1400" b="1" dirty="0"/>
          </a:p>
          <a:p>
            <a:pPr marL="1074738" indent="-363538"/>
            <a:r>
              <a:rPr lang="sv-SE" sz="1400" dirty="0"/>
              <a:t>D.35.121.03.113.1 </a:t>
            </a:r>
            <a:endParaRPr lang="sv-SE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 smtClean="0"/>
              <a:t>	Melaksanakan pengawasan pembangunan </a:t>
            </a:r>
            <a:r>
              <a:rPr lang="sv-SE" sz="1400" dirty="0"/>
              <a:t>dan </a:t>
            </a:r>
            <a:r>
              <a:rPr lang="sv-SE" sz="1400" dirty="0" smtClean="0"/>
              <a:t>pemasangan proteksi switchgear</a:t>
            </a:r>
          </a:p>
          <a:p>
            <a:pPr marL="996950" indent="-285750">
              <a:tabLst>
                <a:tab pos="1085850" algn="l"/>
              </a:tabLst>
            </a:pPr>
            <a:r>
              <a:rPr lang="sv-SE" sz="1400" dirty="0"/>
              <a:t>	D.35.121.03.110.1 </a:t>
            </a:r>
            <a:endParaRPr lang="sv-SE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Melaksanakan </a:t>
            </a:r>
            <a:r>
              <a:rPr lang="sv-SE" sz="1400" dirty="0" smtClean="0"/>
              <a:t>pengawasan pembangunan </a:t>
            </a:r>
            <a:r>
              <a:rPr lang="sv-SE" sz="1400" dirty="0"/>
              <a:t>dan </a:t>
            </a:r>
            <a:r>
              <a:rPr lang="sv-SE" sz="1400" dirty="0" smtClean="0"/>
              <a:t>pemasangan peralatan </a:t>
            </a:r>
            <a:r>
              <a:rPr lang="sv-SE" sz="1400" dirty="0"/>
              <a:t>pemutus </a:t>
            </a:r>
            <a:r>
              <a:rPr lang="sv-SE" sz="1400" dirty="0" smtClean="0"/>
              <a:t>	daya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1 </a:t>
            </a:r>
            <a:r>
              <a:rPr lang="en-US" sz="1400" b="1" dirty="0" err="1"/>
              <a:t>saja</a:t>
            </a:r>
            <a:r>
              <a:rPr lang="en-US" sz="1400" b="1" dirty="0" smtClean="0"/>
              <a:t>)</a:t>
            </a:r>
          </a:p>
          <a:p>
            <a:pPr marL="996950" indent="-285750">
              <a:tabLst>
                <a:tab pos="1085850" algn="l"/>
              </a:tabLst>
            </a:pPr>
            <a:r>
              <a:rPr lang="en-US" sz="1400" b="1" dirty="0"/>
              <a:t>	D.35.121.03.111.1 </a:t>
            </a:r>
            <a:endParaRPr lang="en-US" sz="1400" b="1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b="1" dirty="0"/>
              <a:t>	</a:t>
            </a:r>
            <a:r>
              <a:rPr lang="en-US" sz="1400" b="1" dirty="0" err="1"/>
              <a:t>Melaksanakan</a:t>
            </a:r>
            <a:r>
              <a:rPr lang="en-US" sz="1400" b="1" dirty="0"/>
              <a:t> </a:t>
            </a:r>
            <a:r>
              <a:rPr lang="en-US" sz="1400" b="1" dirty="0" err="1" smtClean="0"/>
              <a:t>pengawasan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pembangunan</a:t>
            </a:r>
            <a:r>
              <a:rPr lang="en-US" sz="1400" b="1" dirty="0" smtClean="0"/>
              <a:t> </a:t>
            </a:r>
            <a:r>
              <a:rPr lang="en-US" sz="1400" b="1" dirty="0" err="1"/>
              <a:t>dan</a:t>
            </a:r>
            <a:r>
              <a:rPr lang="en-US" sz="1400" b="1" dirty="0"/>
              <a:t> </a:t>
            </a:r>
            <a:r>
              <a:rPr lang="en-US" sz="1400" b="1" dirty="0" err="1" smtClean="0"/>
              <a:t>pemasangan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peralatan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pemisah</a:t>
            </a:r>
            <a:endParaRPr lang="en-US" sz="1400" b="1" dirty="0" smtClean="0"/>
          </a:p>
          <a:p>
            <a:pPr marL="996950" indent="-285750">
              <a:tabLst>
                <a:tab pos="1085850" algn="l"/>
              </a:tabLst>
            </a:pPr>
            <a:r>
              <a:rPr lang="en-US" sz="1400" b="1" dirty="0"/>
              <a:t>	</a:t>
            </a:r>
            <a:r>
              <a:rPr lang="en-US" sz="1400" b="1" dirty="0" smtClean="0"/>
              <a:t>D.35.121.03.112.1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b="1" dirty="0"/>
              <a:t>	</a:t>
            </a:r>
            <a:r>
              <a:rPr lang="en-US" sz="1400" b="1" dirty="0" err="1"/>
              <a:t>Melaksanakan</a:t>
            </a:r>
            <a:r>
              <a:rPr lang="en-US" sz="1400" b="1" dirty="0"/>
              <a:t> </a:t>
            </a:r>
            <a:r>
              <a:rPr lang="en-US" sz="1400" b="1" dirty="0" err="1" smtClean="0"/>
              <a:t>pengawasan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pembangunan</a:t>
            </a:r>
            <a:r>
              <a:rPr lang="en-US" sz="1400" b="1" dirty="0" smtClean="0"/>
              <a:t> </a:t>
            </a:r>
            <a:r>
              <a:rPr lang="en-US" sz="1400" b="1" dirty="0" err="1"/>
              <a:t>dan</a:t>
            </a:r>
            <a:r>
              <a:rPr lang="en-US" sz="1400" b="1" dirty="0"/>
              <a:t> </a:t>
            </a:r>
            <a:r>
              <a:rPr lang="en-US" sz="1400" b="1" dirty="0" err="1" smtClean="0"/>
              <a:t>pemasangan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transformator</a:t>
            </a:r>
            <a:r>
              <a:rPr lang="en-US" sz="1400" b="1" dirty="0" smtClean="0"/>
              <a:t> </a:t>
            </a:r>
            <a:r>
              <a:rPr lang="en-US" sz="1400" b="1" dirty="0" err="1"/>
              <a:t>auxilliary</a:t>
            </a:r>
            <a:endParaRPr lang="en-US" sz="1400" b="1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b="1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b="1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 smtClean="0"/>
              <a:t>	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874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685800" algn="l"/>
              </a:tabLst>
            </a:pPr>
            <a:r>
              <a:rPr lang="en-US" sz="1400" dirty="0" smtClean="0"/>
              <a:t>       3) 	</a:t>
            </a:r>
            <a:r>
              <a:rPr lang="en-US" sz="1400" dirty="0" err="1" smtClean="0"/>
              <a:t>Pelaksana</a:t>
            </a:r>
            <a:r>
              <a:rPr lang="en-US" sz="1400" dirty="0" smtClean="0"/>
              <a:t> </a:t>
            </a:r>
            <a:r>
              <a:rPr lang="en-US" sz="1400" dirty="0" err="1"/>
              <a:t>madya</a:t>
            </a:r>
            <a:r>
              <a:rPr lang="en-US" sz="1400" dirty="0"/>
              <a:t> </a:t>
            </a:r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Common Facility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endParaRPr lang="en-US" sz="1400" dirty="0" smtClean="0"/>
          </a:p>
          <a:p>
            <a:pPr marL="64008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 </a:t>
            </a:r>
            <a:r>
              <a:rPr lang="sv-SE" sz="1400" b="1" dirty="0" smtClean="0"/>
              <a:t>INTI</a:t>
            </a:r>
            <a:endParaRPr lang="sv-SE" sz="1400" b="1" dirty="0"/>
          </a:p>
          <a:p>
            <a:pPr marL="1074738" indent="-363538"/>
            <a:r>
              <a:rPr lang="sv-SE" sz="1400" dirty="0"/>
              <a:t>D.35.121.03.114.1</a:t>
            </a:r>
            <a:endParaRPr lang="sv-SE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 smtClean="0"/>
              <a:t>	Melaksanakan pengawasan pembangunan </a:t>
            </a:r>
            <a:r>
              <a:rPr lang="sv-SE" sz="1400" dirty="0"/>
              <a:t>dan </a:t>
            </a:r>
            <a:r>
              <a:rPr lang="sv-SE" sz="1400" dirty="0" smtClean="0"/>
              <a:t>pemasangan common </a:t>
            </a:r>
            <a:r>
              <a:rPr lang="sv-SE" sz="1400" dirty="0"/>
              <a:t>facility gardu </a:t>
            </a:r>
            <a:r>
              <a:rPr lang="sv-SE" sz="1400" dirty="0" smtClean="0"/>
              <a:t>	induk </a:t>
            </a:r>
          </a:p>
          <a:p>
            <a:pPr marL="996950" indent="-285750"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sv-SE" sz="1400" dirty="0" smtClean="0"/>
              <a:t>D.35.121.03.115.1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Melaksanakan </a:t>
            </a:r>
            <a:r>
              <a:rPr lang="sv-SE" sz="1400" dirty="0" smtClean="0"/>
              <a:t>pengawasan pembangunan </a:t>
            </a:r>
            <a:r>
              <a:rPr lang="sv-SE" sz="1400" dirty="0"/>
              <a:t>dan </a:t>
            </a:r>
            <a:r>
              <a:rPr lang="sv-SE" sz="1400" dirty="0" smtClean="0"/>
              <a:t>pemasangan SCADA/TEL </a:t>
            </a:r>
            <a:r>
              <a:rPr lang="sv-SE" sz="1400" dirty="0"/>
              <a:t>	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651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848" y="1283577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</a:t>
            </a:r>
            <a:r>
              <a:rPr lang="sv-SE" sz="1400" b="1" dirty="0"/>
              <a:t>3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/>
              <a:t>1. </a:t>
            </a:r>
            <a:r>
              <a:rPr lang="fi-FI" sz="1400" b="1" dirty="0" smtClean="0"/>
              <a:t>	Pelaksana </a:t>
            </a:r>
            <a:r>
              <a:rPr lang="fi-FI" sz="1400" b="1" dirty="0"/>
              <a:t>Utama Konsultansi Pengawasan Jaringan Transmisi</a:t>
            </a:r>
            <a:endParaRPr lang="sv-SE" sz="1400" dirty="0"/>
          </a:p>
          <a:p>
            <a:pPr marL="64008" indent="0">
              <a:buNone/>
            </a:pPr>
            <a:r>
              <a:rPr lang="en-US" sz="1400" b="1" dirty="0"/>
              <a:t>      D.35.121.01.KUALIFIKASI.3.TRAJAR </a:t>
            </a:r>
          </a:p>
          <a:p>
            <a:pPr marL="342900" indent="0">
              <a:buNone/>
            </a:pPr>
            <a:r>
              <a:rPr lang="en-US" sz="1400" dirty="0"/>
              <a:t>1. </a:t>
            </a:r>
            <a:r>
              <a:rPr lang="en-US" sz="1400" dirty="0" err="1"/>
              <a:t>Konsultan</a:t>
            </a:r>
            <a:r>
              <a:rPr lang="en-US" sz="1400" dirty="0"/>
              <a:t> </a:t>
            </a:r>
            <a:r>
              <a:rPr lang="en-US" sz="1400" dirty="0" err="1"/>
              <a:t>Pengawas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smtClean="0"/>
              <a:t>SUTT </a:t>
            </a:r>
            <a:r>
              <a:rPr lang="en-US" sz="1400" dirty="0" err="1" smtClean="0"/>
              <a:t>dan</a:t>
            </a:r>
            <a:r>
              <a:rPr lang="en-US" sz="1400" dirty="0" smtClean="0"/>
              <a:t>/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/>
              <a:t>SUTET</a:t>
            </a:r>
            <a:endParaRPr lang="en-US" sz="1400" dirty="0" smtClean="0"/>
          </a:p>
          <a:p>
            <a:pPr marL="711200" indent="0">
              <a:buNone/>
            </a:pPr>
            <a:r>
              <a:rPr lang="en-US" sz="1400" b="1" dirty="0" smtClean="0"/>
              <a:t>INTI </a:t>
            </a:r>
            <a:r>
              <a:rPr lang="en-US" sz="1400" b="1" dirty="0" smtClean="0"/>
              <a:t>TERDIRI </a:t>
            </a:r>
            <a:r>
              <a:rPr lang="fi-FI" sz="1400" b="1" dirty="0" smtClean="0"/>
              <a:t>1 (SATU) UNIT KOMPETENSI</a:t>
            </a:r>
          </a:p>
          <a:p>
            <a:pPr marL="1074738" indent="-363538"/>
            <a:r>
              <a:rPr lang="en-US" sz="1400" dirty="0"/>
              <a:t>D.35.121.00.070.1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pengawasan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/>
              <a:t>Transmisi</a:t>
            </a:r>
            <a:r>
              <a:rPr lang="en-US" sz="1400" dirty="0"/>
              <a:t> </a:t>
            </a:r>
            <a:r>
              <a:rPr lang="en-US" sz="1400" dirty="0" smtClean="0"/>
              <a:t>	Tenaga </a:t>
            </a:r>
            <a:r>
              <a:rPr lang="en-US" sz="1400" dirty="0" err="1" smtClean="0"/>
              <a:t>Listrik</a:t>
            </a:r>
            <a:endParaRPr lang="fi-FI" sz="1400" b="1" dirty="0"/>
          </a:p>
          <a:p>
            <a:pPr marL="711200" indent="0">
              <a:buNone/>
            </a:pPr>
            <a:endParaRPr lang="en-US" sz="1400" b="1" dirty="0" smtClean="0"/>
          </a:p>
          <a:p>
            <a:pPr marL="711200" indent="0">
              <a:buNone/>
            </a:pPr>
            <a:r>
              <a:rPr lang="en-US" sz="1400" b="1" dirty="0" smtClean="0"/>
              <a:t>PILIHAN (PILIH MINIMAL 3 SAJA)</a:t>
            </a:r>
          </a:p>
          <a:p>
            <a:pPr marL="1074738" indent="-363538"/>
            <a:r>
              <a:rPr lang="en-US" sz="1400" dirty="0"/>
              <a:t>D.35.121.02.085.1 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s-ES" sz="1400" dirty="0" smtClean="0"/>
              <a:t>	</a:t>
            </a:r>
            <a:r>
              <a:rPr lang="es-ES" sz="1400" dirty="0" err="1" smtClean="0"/>
              <a:t>Mengkoordinir</a:t>
            </a:r>
            <a:r>
              <a:rPr lang="es-ES" sz="1400" dirty="0" smtClean="0"/>
              <a:t>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 smtClean="0"/>
              <a:t>pengawasan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err="1"/>
              <a:t>pemasangan</a:t>
            </a:r>
            <a:r>
              <a:rPr lang="es-ES" sz="1400" dirty="0"/>
              <a:t> </a:t>
            </a:r>
            <a:r>
              <a:rPr lang="es-ES" sz="1400" dirty="0" err="1"/>
              <a:t>pondasi</a:t>
            </a:r>
            <a:r>
              <a:rPr lang="es-ES" sz="1400" dirty="0"/>
              <a:t> dan SUTT </a:t>
            </a:r>
          </a:p>
          <a:p>
            <a:pPr marL="1074738" indent="-363538"/>
            <a:r>
              <a:rPr lang="en-US" sz="1400" dirty="0"/>
              <a:t>D.35.121.02.087.1	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pengawasan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/>
              <a:t>konduktor</a:t>
            </a:r>
            <a:r>
              <a:rPr lang="en-US" sz="1400" dirty="0"/>
              <a:t> </a:t>
            </a:r>
            <a:r>
              <a:rPr lang="en-US" sz="1400" dirty="0" smtClean="0"/>
              <a:t>	</a:t>
            </a:r>
            <a:r>
              <a:rPr lang="en-US" sz="1400" dirty="0" err="1" smtClean="0"/>
              <a:t>aksesoris</a:t>
            </a:r>
            <a:r>
              <a:rPr lang="en-US" sz="1400" dirty="0" smtClean="0"/>
              <a:t> </a:t>
            </a:r>
            <a:r>
              <a:rPr lang="en-US" sz="1400" dirty="0"/>
              <a:t>SUTT </a:t>
            </a:r>
          </a:p>
          <a:p>
            <a:pPr marL="1074738" indent="-363538"/>
            <a:r>
              <a:rPr lang="en-US" sz="1400" dirty="0"/>
              <a:t>D.35.121.02.086.1	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pengawasan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/>
              <a:t>pondasi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smtClean="0"/>
              <a:t>	</a:t>
            </a:r>
            <a:r>
              <a:rPr lang="en-US" sz="1400" dirty="0" err="1" smtClean="0"/>
              <a:t>tiangSUTET</a:t>
            </a:r>
            <a:endParaRPr lang="en-US" sz="1400" dirty="0"/>
          </a:p>
          <a:p>
            <a:pPr marL="1074738" indent="-363538"/>
            <a:r>
              <a:rPr lang="en-US" sz="1400" dirty="0"/>
              <a:t>D.35.121.02.088.1	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pengawasan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/>
              <a:t>konduktor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aksesoris</a:t>
            </a:r>
            <a:r>
              <a:rPr lang="en-US" sz="1400" dirty="0" smtClean="0"/>
              <a:t> </a:t>
            </a:r>
            <a:r>
              <a:rPr lang="en-US" sz="1400" dirty="0"/>
              <a:t>SUTET</a:t>
            </a:r>
          </a:p>
          <a:p>
            <a:pPr marL="1074738" indent="-363538"/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618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1926</TotalTime>
  <Words>265</Words>
  <Application>Microsoft Office PowerPoint</Application>
  <PresentationFormat>On-screen Show (4:3)</PresentationFormat>
  <Paragraphs>339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Century Gothic</vt:lpstr>
      <vt:lpstr>Verdana</vt:lpstr>
      <vt:lpstr>Wingdings 2</vt:lpstr>
      <vt:lpstr>Verve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sandi rezakie</cp:lastModifiedBy>
  <cp:revision>195</cp:revision>
  <dcterms:created xsi:type="dcterms:W3CDTF">2019-10-01T02:48:07Z</dcterms:created>
  <dcterms:modified xsi:type="dcterms:W3CDTF">2021-04-29T04:59:38Z</dcterms:modified>
</cp:coreProperties>
</file>